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950137F-4B59-423D-87AE-49B565174EE5}">
          <p14:sldIdLst>
            <p14:sldId id="256"/>
            <p14:sldId id="257"/>
            <p14:sldId id="258"/>
            <p14:sldId id="259"/>
            <p14:sldId id="260"/>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6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ya babu" initials="n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41" autoAdjust="0"/>
    <p:restoredTop sz="94660"/>
  </p:normalViewPr>
  <p:slideViewPr>
    <p:cSldViewPr snapToGrid="0">
      <p:cViewPr varScale="1">
        <p:scale>
          <a:sx n="67" d="100"/>
          <a:sy n="67" d="100"/>
        </p:scale>
        <p:origin x="336" y="5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E78F72BA-20CC-4A62-A749-C43AC972824E}" type="datetimeFigureOut">
              <a:rPr lang="en-IN" smtClean="0"/>
            </a:fld>
            <a:endParaRPr lang="en-IN"/>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3F5ADC1D-ECE5-469A-BC78-473F40EF030F}" type="slidenum">
              <a:rPr lang="en-IN" smtClean="0"/>
            </a:fld>
            <a:endParaRPr lang="en-I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78F72BA-20CC-4A62-A749-C43AC972824E}"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78F72BA-20CC-4A62-A749-C43AC972824E}"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78F72BA-20CC-4A62-A749-C43AC972824E}"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E78F72BA-20CC-4A62-A749-C43AC972824E}"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E78F72BA-20CC-4A62-A749-C43AC972824E}"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E78F72BA-20CC-4A62-A749-C43AC972824E}" type="datetimeFigureOut">
              <a:rPr lang="en-IN" smtClean="0"/>
            </a:fld>
            <a:endParaRPr lang="en-IN"/>
          </a:p>
        </p:txBody>
      </p:sp>
      <p:sp>
        <p:nvSpPr>
          <p:cNvPr id="8" name="Footer Placeholder 7"/>
          <p:cNvSpPr>
            <a:spLocks noGrp="1"/>
          </p:cNvSpPr>
          <p:nvPr>
            <p:ph type="ftr" sz="quarter" idx="11"/>
          </p:nvPr>
        </p:nvSpPr>
        <p:spPr/>
        <p:txBody>
          <a:bodyPr/>
          <a:p>
            <a:endParaRPr lang="en-IN"/>
          </a:p>
        </p:txBody>
      </p:sp>
      <p:sp>
        <p:nvSpPr>
          <p:cNvPr id="9" name="Slide Number Placeholder 8"/>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E78F72BA-20CC-4A62-A749-C43AC972824E}" type="datetimeFigureOut">
              <a:rPr lang="en-IN" smtClean="0"/>
            </a:fld>
            <a:endParaRPr lang="en-IN"/>
          </a:p>
        </p:txBody>
      </p:sp>
      <p:sp>
        <p:nvSpPr>
          <p:cNvPr id="4" name="Footer Placeholder 3"/>
          <p:cNvSpPr>
            <a:spLocks noGrp="1"/>
          </p:cNvSpPr>
          <p:nvPr>
            <p:ph type="ftr" sz="quarter" idx="11"/>
          </p:nvPr>
        </p:nvSpPr>
        <p:spPr/>
        <p:txBody>
          <a:bodyPr/>
          <a:p>
            <a:endParaRPr lang="en-IN"/>
          </a:p>
        </p:txBody>
      </p:sp>
      <p:sp>
        <p:nvSpPr>
          <p:cNvPr id="5" name="Slide Number Placeholder 4"/>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E78F72BA-20CC-4A62-A749-C43AC972824E}" type="datetimeFigureOut">
              <a:rPr lang="en-IN" smtClean="0"/>
            </a:fld>
            <a:endParaRPr lang="en-IN"/>
          </a:p>
        </p:txBody>
      </p:sp>
      <p:sp>
        <p:nvSpPr>
          <p:cNvPr id="3" name="Footer Placeholder 2"/>
          <p:cNvSpPr>
            <a:spLocks noGrp="1"/>
          </p:cNvSpPr>
          <p:nvPr>
            <p:ph type="ftr" sz="quarter" idx="11"/>
          </p:nvPr>
        </p:nvSpPr>
        <p:spPr/>
        <p:txBody>
          <a:bodyPr/>
          <a:p>
            <a:endParaRPr lang="en-IN"/>
          </a:p>
        </p:txBody>
      </p:sp>
      <p:sp>
        <p:nvSpPr>
          <p:cNvPr id="4" name="Slide Number Placeholder 3"/>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E78F72BA-20CC-4A62-A749-C43AC972824E}"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E78F72BA-20CC-4A62-A749-C43AC972824E}"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3F5ADC1D-ECE5-469A-BC78-473F40EF030F}" type="slidenum">
              <a:rPr lang="en-IN" smtClean="0"/>
            </a:fld>
            <a:endParaRPr lang="en-I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E78F72BA-20CC-4A62-A749-C43AC972824E}" type="datetimeFigureOut">
              <a:rPr lang="en-IN" smtClean="0"/>
            </a:fld>
            <a:endParaRPr lang="en-IN"/>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3F5ADC1D-ECE5-469A-BC78-473F40EF030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92251"/>
            <a:ext cx="9144000" cy="1655762"/>
          </a:xfrm>
        </p:spPr>
        <p:txBody>
          <a:bodyPr>
            <a:normAutofit/>
          </a:bodyPr>
          <a:lstStyle/>
          <a:p>
            <a:r>
              <a:rPr lang="en-US" sz="2800" b="1" dirty="0">
                <a:latin typeface="Times New Roman" panose="02020603050405020304" pitchFamily="18" charset="0"/>
                <a:cs typeface="Times New Roman" panose="02020603050405020304" pitchFamily="18" charset="0"/>
              </a:rPr>
              <a:t>Department of computer science</a:t>
            </a:r>
            <a:br>
              <a:rPr lang="en-US" sz="2800" b="1" dirty="0">
                <a:latin typeface="Times New Roman" panose="02020603050405020304" pitchFamily="18" charset="0"/>
                <a:cs typeface="Times New Roman" panose="02020603050405020304" pitchFamily="18" charset="0"/>
              </a:rPr>
            </a:br>
            <a:br>
              <a:rPr lang="en-US" sz="2800" dirty="0"/>
            </a:br>
            <a:r>
              <a:rPr lang="en-US" sz="2800" b="1" dirty="0">
                <a:latin typeface="Times New Roman" panose="02020603050405020304" pitchFamily="18" charset="0"/>
                <a:cs typeface="Times New Roman" panose="02020603050405020304" pitchFamily="18" charset="0"/>
              </a:rPr>
              <a:t>Detection of diabetic retinopathy using ALEXNET and LENET CNN models</a:t>
            </a:r>
            <a:endParaRPr lang="en-IN"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04924" y="3924298"/>
            <a:ext cx="3933825" cy="2247901"/>
          </a:xfrm>
        </p:spPr>
        <p:txBody>
          <a:bodyPr>
            <a:normAutofit lnSpcReduction="20000"/>
          </a:bodyPr>
          <a:lstStyle/>
          <a:p>
            <a:pPr marL="342900" indent="-342900" algn="l">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Supervisor:</a:t>
            </a:r>
            <a:endParaRPr lang="en-US" dirty="0">
              <a:latin typeface="Times New Roman" panose="02020603050405020304" pitchFamily="18" charset="0"/>
              <a:cs typeface="Times New Roman" panose="02020603050405020304" pitchFamily="18" charset="0"/>
            </a:endParaRPr>
          </a:p>
          <a:p>
            <a:pPr algn="l"/>
            <a:r>
              <a:rPr lang="en-US" altLang="en-IN" sz="2400" dirty="0" err="1">
                <a:latin typeface="Times New Roman" panose="02020603050405020304" pitchFamily="18" charset="0"/>
                <a:ea typeface="Times New Roman" panose="02020603050405020304" pitchFamily="18" charset="0"/>
                <a:cs typeface="Times New Roman" panose="02020603050405020304" pitchFamily="18" charset="0"/>
              </a:rPr>
              <a:t>Mrs Jananee</a:t>
            </a:r>
            <a:r>
              <a:rPr lang="en-US" altLang="en-IN" sz="2400" dirty="0">
                <a:latin typeface="Times New Roman" panose="02020603050405020304" pitchFamily="18" charset="0"/>
                <a:ea typeface="Times New Roman" panose="02020603050405020304" pitchFamily="18" charset="0"/>
                <a:cs typeface="Times New Roman" panose="02020603050405020304" pitchFamily="18" charset="0"/>
              </a:rPr>
              <a:t> V</a:t>
            </a:r>
            <a:endParaRPr lang="en-US" altLang="en-IN" sz="2400" dirty="0">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altLang="en-IN"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en-IN" sz="2400" dirty="0">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altLang="en-IN"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en-IN" sz="2400" dirty="0">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rPr>
              <a:t>                                                                        </a:t>
            </a:r>
            <a:r>
              <a:rPr lang="en-US" dirty="0"/>
              <a:t>                                                                                 </a:t>
            </a:r>
            <a:endParaRPr lang="en-IN" dirty="0"/>
          </a:p>
        </p:txBody>
      </p:sp>
      <p:pic>
        <p:nvPicPr>
          <p:cNvPr id="4" name="Google Shape;98;p14"/>
          <p:cNvPicPr preferRelativeResize="0"/>
          <p:nvPr/>
        </p:nvPicPr>
        <p:blipFill>
          <a:blip r:embed="rId1"/>
          <a:stretch>
            <a:fillRect/>
          </a:stretch>
        </p:blipFill>
        <p:spPr>
          <a:xfrm>
            <a:off x="4205163" y="261650"/>
            <a:ext cx="3362575" cy="1086050"/>
          </a:xfrm>
          <a:prstGeom prst="rect">
            <a:avLst/>
          </a:prstGeom>
          <a:noFill/>
          <a:ln>
            <a:noFill/>
          </a:ln>
        </p:spPr>
      </p:pic>
      <p:sp>
        <p:nvSpPr>
          <p:cNvPr id="15" name="TextBox 14"/>
          <p:cNvSpPr txBox="1"/>
          <p:nvPr/>
        </p:nvSpPr>
        <p:spPr>
          <a:xfrm>
            <a:off x="6734175" y="4057649"/>
            <a:ext cx="4295775" cy="107632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Team members:</a:t>
            </a:r>
            <a:endParaRPr lang="en-US" sz="2400" dirty="0"/>
          </a:p>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Nikghamanth</a:t>
            </a:r>
            <a:r>
              <a:rPr lang="en-US" sz="2000" dirty="0">
                <a:latin typeface="Times New Roman" panose="02020603050405020304" pitchFamily="18" charset="0"/>
                <a:cs typeface="Times New Roman" panose="02020603050405020304" pitchFamily="18" charset="0"/>
              </a:rPr>
              <a:t> S </a:t>
            </a:r>
            <a:r>
              <a:rPr lang="en-US" sz="2000" dirty="0" err="1">
                <a:latin typeface="Times New Roman" panose="02020603050405020304" pitchFamily="18" charset="0"/>
                <a:cs typeface="Times New Roman" panose="02020603050405020304" pitchFamily="18" charset="0"/>
              </a:rPr>
              <a:t>S</a:t>
            </a:r>
            <a:r>
              <a:rPr lang="en-US" sz="2000" dirty="0">
                <a:latin typeface="Times New Roman" panose="02020603050405020304" pitchFamily="18" charset="0"/>
                <a:cs typeface="Times New Roman" panose="02020603050405020304" pitchFamily="18" charset="0"/>
              </a:rPr>
              <a:t>- 180701153</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Neya Babu T-180701152</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400" b="1" dirty="0">
                <a:latin typeface="Times New Roman" panose="02020603050405020304" pitchFamily="18" charset="0"/>
                <a:cs typeface="Times New Roman" panose="02020603050405020304" pitchFamily="18" charset="0"/>
                <a:sym typeface="+mn-ea"/>
              </a:rPr>
              <a:t>Advantages of our proposed system:</a:t>
            </a:r>
            <a:endParaRPr lang="en-IN" dirty="0"/>
          </a:p>
        </p:txBody>
      </p:sp>
      <p:sp>
        <p:nvSpPr>
          <p:cNvPr id="3" name="Content Placeholder 2"/>
          <p:cNvSpPr>
            <a:spLocks noGrp="1"/>
          </p:cNvSpPr>
          <p:nvPr>
            <p:ph idx="1"/>
          </p:nvPr>
        </p:nvSpPr>
        <p:spPr>
          <a:xfrm>
            <a:off x="838200" y="1825625"/>
            <a:ext cx="10515600" cy="3517900"/>
          </a:xfrm>
        </p:spPr>
        <p:txBody>
          <a:bodyPr/>
          <a:lstStyle/>
          <a:p>
            <a:pPr lvl="0">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Increasing throughput &amp; reducing subjectiveness arising from human experts in detecting the Diabetic retinopathy decease. </a:t>
            </a:r>
            <a:endParaRPr lang="en-US" sz="2800" dirty="0">
              <a:latin typeface="Times New Roman" panose="02020603050405020304" pitchFamily="18" charset="0"/>
              <a:cs typeface="Times New Roman" panose="02020603050405020304" pitchFamily="18" charset="0"/>
              <a:sym typeface="+mn-ea"/>
            </a:endParaRPr>
          </a:p>
          <a:p>
            <a:pPr marL="0" lvl="0" indent="0">
              <a:buFont typeface="Wingdings" panose="05000000000000000000" charset="0"/>
              <a:buNone/>
            </a:pPr>
            <a:endParaRPr lang="en-US" sz="2800" dirty="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The output shows whether the disease is detected or not (yes or no). This helps people to understand the results of their tests easily.</a:t>
            </a:r>
            <a:endParaRPr lang="en-US" sz="28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Architecture diagram:</a:t>
            </a:r>
            <a:endParaRPr lang="en-IN" b="1" dirty="0">
              <a:latin typeface="Times New Roman" panose="02020603050405020304" pitchFamily="18" charset="0"/>
              <a:cs typeface="Times New Roman" panose="02020603050405020304" pitchFamily="18" charset="0"/>
            </a:endParaRPr>
          </a:p>
        </p:txBody>
      </p:sp>
      <p:pic>
        <p:nvPicPr>
          <p:cNvPr id="4" name="Picture 272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149160" y="1825625"/>
            <a:ext cx="5893679" cy="43513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latin typeface="Times New Roman" panose="02020603050405020304"/>
                <a:ea typeface="Times New Roman" panose="02020603050405020304"/>
                <a:cs typeface="Times New Roman" panose="02020603050405020304"/>
                <a:sym typeface="Times New Roman" panose="02020603050405020304"/>
              </a:rPr>
              <a:t>System Requirements:</a:t>
            </a:r>
            <a:endParaRPr lang="en-IN" dirty="0"/>
          </a:p>
        </p:txBody>
      </p:sp>
      <p:sp>
        <p:nvSpPr>
          <p:cNvPr id="3" name="Content Placeholder 2"/>
          <p:cNvSpPr>
            <a:spLocks noGrp="1"/>
          </p:cNvSpPr>
          <p:nvPr>
            <p:ph idx="1"/>
          </p:nvPr>
        </p:nvSpPr>
        <p:spPr>
          <a:xfrm>
            <a:off x="838200" y="1825624"/>
            <a:ext cx="4552950" cy="4537075"/>
          </a:xfrm>
        </p:spPr>
        <p:txBody>
          <a:bodyPr>
            <a:normAutofit lnSpcReduction="10000"/>
          </a:bodyPr>
          <a:lstStyle/>
          <a:p>
            <a:pPr marL="0" indent="0">
              <a:buNone/>
            </a:pPr>
            <a:r>
              <a:rPr lang="en-US" sz="2400" b="1" u="sng" dirty="0">
                <a:latin typeface="Times New Roman" panose="02020603050405020304"/>
                <a:ea typeface="Times New Roman" panose="02020603050405020304"/>
                <a:cs typeface="Times New Roman" panose="02020603050405020304"/>
                <a:sym typeface="Times New Roman" panose="02020603050405020304"/>
              </a:rPr>
              <a:t>Hardware:</a:t>
            </a:r>
            <a:endParaRPr lang="en-US" sz="2400" b="1" u="sng" dirty="0">
              <a:latin typeface="Times New Roman" panose="02020603050405020304"/>
              <a:ea typeface="Times New Roman" panose="02020603050405020304"/>
              <a:cs typeface="Times New Roman" panose="02020603050405020304"/>
              <a:sym typeface="Times New Roman" panose="02020603050405020304"/>
            </a:endParaRPr>
          </a:p>
          <a:p>
            <a:r>
              <a:rPr lang="en-US" sz="2400" dirty="0">
                <a:latin typeface="Times New Roman" panose="02020603050405020304"/>
                <a:ea typeface="Times New Roman" panose="02020603050405020304"/>
                <a:cs typeface="Times New Roman" panose="02020603050405020304"/>
                <a:sym typeface="Times New Roman" panose="02020603050405020304"/>
              </a:rPr>
              <a:t>	Hard disk                     	: 1 TB (minimum)</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pPr marL="0" indent="0">
              <a:buNone/>
            </a:pPr>
            <a:r>
              <a:rPr lang="en-US" sz="2400" dirty="0">
                <a:latin typeface="Times New Roman" panose="02020603050405020304"/>
                <a:ea typeface="Times New Roman" panose="02020603050405020304"/>
                <a:cs typeface="Times New Roman" panose="02020603050405020304"/>
                <a:sym typeface="Times New Roman" panose="02020603050405020304"/>
              </a:rPr>
              <a:t>• 	Platform                       	: IA-32(Windows Package Only) </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pPr marL="0" indent="0">
              <a:buNone/>
            </a:pPr>
            <a:r>
              <a:rPr lang="en-US" sz="2400" dirty="0">
                <a:latin typeface="Times New Roman" panose="02020603050405020304"/>
                <a:ea typeface="Times New Roman" panose="02020603050405020304"/>
                <a:cs typeface="Times New Roman" panose="02020603050405020304"/>
                <a:sym typeface="Times New Roman" panose="02020603050405020304"/>
              </a:rPr>
              <a:t>• 	Ram                             	: 8 GB RAM </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pPr marL="0" indent="0">
              <a:buNone/>
            </a:pPr>
            <a:r>
              <a:rPr lang="en-US" sz="2400" dirty="0">
                <a:latin typeface="Times New Roman" panose="02020603050405020304"/>
                <a:ea typeface="Times New Roman" panose="02020603050405020304"/>
                <a:cs typeface="Times New Roman" panose="02020603050405020304"/>
                <a:sym typeface="Times New Roman" panose="02020603050405020304"/>
              </a:rPr>
              <a:t>• 	Processor                     	: Pentium IV/III</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pPr marL="0" indent="0">
              <a:buNone/>
            </a:pPr>
            <a:r>
              <a:rPr lang="en-US" sz="2400" dirty="0">
                <a:latin typeface="Times New Roman" panose="02020603050405020304"/>
                <a:ea typeface="Times New Roman" panose="02020603050405020304"/>
                <a:cs typeface="Times New Roman" panose="02020603050405020304"/>
                <a:sym typeface="Times New Roman" panose="02020603050405020304"/>
              </a:rPr>
              <a:t>• 	Processor speed           	: Minimum 1.99 GHZ </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endParaRPr lang="en-IN" sz="2400" dirty="0"/>
          </a:p>
        </p:txBody>
      </p:sp>
      <p:sp>
        <p:nvSpPr>
          <p:cNvPr id="5" name="TextBox 4"/>
          <p:cNvSpPr txBox="1"/>
          <p:nvPr/>
        </p:nvSpPr>
        <p:spPr>
          <a:xfrm flipH="1">
            <a:off x="5762625" y="1637665"/>
            <a:ext cx="5724526" cy="5631180"/>
          </a:xfrm>
          <a:prstGeom prst="rect">
            <a:avLst/>
          </a:prstGeom>
          <a:noFill/>
        </p:spPr>
        <p:txBody>
          <a:bodyPr wrap="square" rtlCol="0">
            <a:spAutoFit/>
          </a:bodyPr>
          <a:lstStyle/>
          <a:p>
            <a:r>
              <a:rPr lang="en-IN" sz="2400" b="1" u="sng" dirty="0">
                <a:latin typeface="Times New Roman" panose="02020603050405020304" pitchFamily="18" charset="0"/>
                <a:cs typeface="Times New Roman" panose="02020603050405020304" pitchFamily="18" charset="0"/>
              </a:rPr>
              <a:t>Software:</a:t>
            </a:r>
            <a:endParaRPr lang="en-IN" sz="2400" b="1" u="sng"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•Operating system          : Windows 10 </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•Languages used            : Python             </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•Software Package         : Anaconda 3</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latin typeface="Times New Roman" panose="02020603050405020304"/>
                <a:ea typeface="Times New Roman" panose="02020603050405020304"/>
                <a:cs typeface="Times New Roman" panose="02020603050405020304"/>
                <a:sym typeface="Times New Roman" panose="02020603050405020304"/>
              </a:rPr>
              <a:t>List of Modules:</a:t>
            </a:r>
            <a:endParaRPr lang="en-IN" dirty="0"/>
          </a:p>
        </p:txBody>
      </p:sp>
      <p:sp>
        <p:nvSpPr>
          <p:cNvPr id="3" name="Content Placeholder 2"/>
          <p:cNvSpPr>
            <a:spLocks noGrp="1"/>
          </p:cNvSpPr>
          <p:nvPr>
            <p:ph idx="1"/>
          </p:nvPr>
        </p:nvSpPr>
        <p:spPr/>
        <p:txBody>
          <a:bodyPr/>
          <a:lstStyle/>
          <a:p>
            <a:pPr marL="457200" lvl="0" indent="-406400" algn="l" rtl="0">
              <a:lnSpc>
                <a:spcPct val="100000"/>
              </a:lnSpc>
              <a:spcBef>
                <a:spcPts val="0"/>
              </a:spcBef>
              <a:spcAft>
                <a:spcPts val="0"/>
              </a:spcAft>
              <a:buSzPts val="2800"/>
              <a:buFont typeface="Times New Roman" panose="02020603050405020304"/>
              <a:buChar char="•"/>
            </a:pPr>
            <a:r>
              <a:rPr lang="en-US" sz="2400" dirty="0">
                <a:latin typeface="Times New Roman" panose="02020603050405020304" pitchFamily="18" charset="0"/>
                <a:cs typeface="Times New Roman" panose="02020603050405020304" pitchFamily="18" charset="0"/>
                <a:sym typeface="+mn-ea"/>
              </a:rPr>
              <a:t>Module 1 - </a:t>
            </a:r>
            <a:r>
              <a:rPr lang="en-US" sz="2400" dirty="0" err="1">
                <a:latin typeface="Times New Roman" panose="02020603050405020304" pitchFamily="18" charset="0"/>
                <a:cs typeface="Times New Roman" panose="02020603050405020304" pitchFamily="18" charset="0"/>
                <a:sym typeface="+mn-ea"/>
              </a:rPr>
              <a:t>ManualNet</a:t>
            </a:r>
            <a:r>
              <a:rPr lang="en-US" sz="2400" dirty="0">
                <a:latin typeface="Times New Roman" panose="02020603050405020304" pitchFamily="18" charset="0"/>
                <a:cs typeface="Times New Roman" panose="02020603050405020304" pitchFamily="18" charset="0"/>
                <a:sym typeface="+mn-ea"/>
              </a:rPr>
              <a:t> architecture ( An architecture we created with </a:t>
            </a:r>
            <a:r>
              <a:rPr lang="en-US" sz="2400" dirty="0" err="1">
                <a:latin typeface="Times New Roman" panose="02020603050405020304" pitchFamily="18" charset="0"/>
                <a:cs typeface="Times New Roman" panose="02020603050405020304" pitchFamily="18" charset="0"/>
                <a:sym typeface="+mn-ea"/>
              </a:rPr>
              <a:t>AlexNet</a:t>
            </a:r>
            <a:r>
              <a:rPr lang="en-US" sz="2400" dirty="0">
                <a:latin typeface="Times New Roman" panose="02020603050405020304" pitchFamily="18" charset="0"/>
                <a:cs typeface="Times New Roman" panose="02020603050405020304" pitchFamily="18" charset="0"/>
                <a:sym typeface="+mn-ea"/>
              </a:rPr>
              <a:t> and </a:t>
            </a:r>
            <a:r>
              <a:rPr lang="en-US" sz="2400" dirty="0" err="1">
                <a:latin typeface="Times New Roman" panose="02020603050405020304" pitchFamily="18" charset="0"/>
                <a:cs typeface="Times New Roman" panose="02020603050405020304" pitchFamily="18" charset="0"/>
                <a:sym typeface="+mn-ea"/>
              </a:rPr>
              <a:t>LeNet</a:t>
            </a:r>
            <a:r>
              <a:rPr lang="en-US" sz="2400" dirty="0">
                <a:latin typeface="Times New Roman" panose="02020603050405020304" pitchFamily="18" charset="0"/>
                <a:cs typeface="Times New Roman" panose="02020603050405020304" pitchFamily="18" charset="0"/>
                <a:sym typeface="+mn-ea"/>
              </a:rPr>
              <a:t> CNN models as base for processing the given images taken from the retinal database). [highest accuracy of 98.44%]</a:t>
            </a:r>
            <a:endParaRPr lang="en-US" sz="2400" dirty="0">
              <a:latin typeface="Times New Roman" panose="02020603050405020304" pitchFamily="18" charset="0"/>
              <a:cs typeface="Times New Roman" panose="02020603050405020304" pitchFamily="18" charset="0"/>
              <a:sym typeface="+mn-ea"/>
            </a:endParaRPr>
          </a:p>
          <a:p>
            <a:pPr marL="457200" lvl="0" indent="-406400" algn="l" rtl="0">
              <a:lnSpc>
                <a:spcPct val="100000"/>
              </a:lnSpc>
              <a:spcBef>
                <a:spcPts val="0"/>
              </a:spcBef>
              <a:spcAft>
                <a:spcPts val="0"/>
              </a:spcAft>
              <a:buSzPts val="2800"/>
              <a:buFont typeface="Times New Roman" panose="02020603050405020304"/>
              <a:buChar char="•"/>
            </a:pPr>
            <a:r>
              <a:rPr lang="en-US" sz="2400" dirty="0">
                <a:latin typeface="Times New Roman" panose="02020603050405020304" pitchFamily="18" charset="0"/>
                <a:cs typeface="Times New Roman" panose="02020603050405020304" pitchFamily="18" charset="0"/>
                <a:sym typeface="+mn-ea"/>
              </a:rPr>
              <a:t>Module 2 - </a:t>
            </a:r>
            <a:r>
              <a:rPr lang="en-US" sz="2400" dirty="0" err="1">
                <a:latin typeface="Times New Roman" panose="02020603050405020304" pitchFamily="18" charset="0"/>
                <a:cs typeface="Times New Roman" panose="02020603050405020304" pitchFamily="18" charset="0"/>
                <a:sym typeface="+mn-ea"/>
              </a:rPr>
              <a:t>AlexNet</a:t>
            </a:r>
            <a:r>
              <a:rPr lang="en-US" sz="2400" dirty="0">
                <a:latin typeface="Times New Roman" panose="02020603050405020304" pitchFamily="18" charset="0"/>
                <a:cs typeface="Times New Roman" panose="02020603050405020304" pitchFamily="18" charset="0"/>
                <a:sym typeface="+mn-ea"/>
              </a:rPr>
              <a:t> architecture. [highest accuracy of 89.70%]</a:t>
            </a:r>
            <a:endParaRPr lang="en-US" sz="2400" dirty="0">
              <a:latin typeface="Times New Roman" panose="02020603050405020304" pitchFamily="18" charset="0"/>
              <a:cs typeface="Times New Roman" panose="02020603050405020304" pitchFamily="18" charset="0"/>
              <a:sym typeface="+mn-ea"/>
            </a:endParaRPr>
          </a:p>
          <a:p>
            <a:pPr marL="457200" lvl="0" indent="-406400" algn="l" rtl="0">
              <a:lnSpc>
                <a:spcPct val="100000"/>
              </a:lnSpc>
              <a:spcBef>
                <a:spcPts val="0"/>
              </a:spcBef>
              <a:spcAft>
                <a:spcPts val="0"/>
              </a:spcAft>
              <a:buSzPts val="2800"/>
              <a:buFont typeface="Times New Roman" panose="02020603050405020304"/>
              <a:buChar char="•"/>
            </a:pPr>
            <a:r>
              <a:rPr lang="en-US" sz="2400" dirty="0">
                <a:latin typeface="Times New Roman" panose="02020603050405020304" pitchFamily="18" charset="0"/>
                <a:cs typeface="Times New Roman" panose="02020603050405020304" pitchFamily="18" charset="0"/>
                <a:sym typeface="+mn-ea"/>
              </a:rPr>
              <a:t>Module 3 - </a:t>
            </a:r>
            <a:r>
              <a:rPr lang="en-US" sz="2400" dirty="0" err="1">
                <a:latin typeface="Times New Roman" panose="02020603050405020304" pitchFamily="18" charset="0"/>
                <a:cs typeface="Times New Roman" panose="02020603050405020304" pitchFamily="18" charset="0"/>
                <a:sym typeface="+mn-ea"/>
              </a:rPr>
              <a:t>LeNet</a:t>
            </a:r>
            <a:r>
              <a:rPr lang="en-US" sz="2400" dirty="0">
                <a:latin typeface="Times New Roman" panose="02020603050405020304" pitchFamily="18" charset="0"/>
                <a:cs typeface="Times New Roman" panose="02020603050405020304" pitchFamily="18" charset="0"/>
                <a:sym typeface="+mn-ea"/>
              </a:rPr>
              <a:t> architecture. [accuracy of 95% and above consistenly with highest accuracy of 100%]</a:t>
            </a:r>
            <a:endParaRPr lang="en-US" sz="2400" dirty="0">
              <a:latin typeface="Times New Roman" panose="02020603050405020304" pitchFamily="18" charset="0"/>
              <a:cs typeface="Times New Roman" panose="02020603050405020304" pitchFamily="18" charset="0"/>
            </a:endParaRPr>
          </a:p>
          <a:p>
            <a:endParaRPr lang="en-I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latin typeface="Times New Roman" panose="02020603050405020304"/>
                <a:ea typeface="Times New Roman" panose="02020603050405020304"/>
                <a:cs typeface="Times New Roman" panose="02020603050405020304"/>
                <a:sym typeface="Times New Roman" panose="02020603050405020304"/>
              </a:rPr>
              <a:t>Implementation:</a:t>
            </a:r>
            <a:endParaRPr lang="en-IN" dirty="0"/>
          </a:p>
        </p:txBody>
      </p:sp>
      <p:sp>
        <p:nvSpPr>
          <p:cNvPr id="3" name="Content Placeholder 2"/>
          <p:cNvSpPr>
            <a:spLocks noGrp="1"/>
          </p:cNvSpPr>
          <p:nvPr>
            <p:ph idx="1"/>
          </p:nvPr>
        </p:nvSpPr>
        <p:spPr/>
        <p:txBody>
          <a:bodyPr/>
          <a:lstStyle/>
          <a:p>
            <a:pPr marL="457200" lvl="0" indent="-406400" algn="l" rtl="0">
              <a:spcBef>
                <a:spcPts val="1000"/>
              </a:spcBef>
              <a:spcAft>
                <a:spcPts val="0"/>
              </a:spcAft>
              <a:buSzPts val="2800"/>
              <a:buFont typeface="Times New Roman" panose="02020603050405020304"/>
              <a:buChar char="•"/>
            </a:pPr>
            <a:r>
              <a:rPr lang="en-US" sz="2400" dirty="0">
                <a:latin typeface="Times New Roman" panose="02020603050405020304" pitchFamily="18" charset="0"/>
                <a:cs typeface="Times New Roman" panose="02020603050405020304" pitchFamily="18" charset="0"/>
                <a:sym typeface="+mn-ea"/>
              </a:rPr>
              <a:t>The above mentioned 3 modules are implemented in </a:t>
            </a:r>
            <a:r>
              <a:rPr lang="en-US" sz="2400" dirty="0" err="1">
                <a:latin typeface="Times New Roman" panose="02020603050405020304" pitchFamily="18" charset="0"/>
                <a:cs typeface="Times New Roman" panose="02020603050405020304" pitchFamily="18" charset="0"/>
                <a:sym typeface="+mn-ea"/>
              </a:rPr>
              <a:t>jupyter</a:t>
            </a:r>
            <a:r>
              <a:rPr lang="en-US" sz="2400" dirty="0">
                <a:latin typeface="Times New Roman" panose="02020603050405020304" pitchFamily="18" charset="0"/>
                <a:cs typeface="Times New Roman" panose="02020603050405020304" pitchFamily="18" charset="0"/>
                <a:sym typeface="+mn-ea"/>
              </a:rPr>
              <a:t> notebook and the output is displayed after processing the given input images with epoch.</a:t>
            </a:r>
            <a:endParaRPr lang="en-US" sz="2400" dirty="0">
              <a:latin typeface="Times New Roman" panose="02020603050405020304" pitchFamily="18" charset="0"/>
              <a:cs typeface="Times New Roman" panose="02020603050405020304" pitchFamily="18" charset="0"/>
              <a:sym typeface="+mn-ea"/>
            </a:endParaRPr>
          </a:p>
          <a:p>
            <a:pPr marL="457200" lvl="0" indent="-406400" algn="l" rtl="0">
              <a:spcBef>
                <a:spcPts val="1000"/>
              </a:spcBef>
              <a:spcAft>
                <a:spcPts val="0"/>
              </a:spcAft>
              <a:buSzPts val="2800"/>
              <a:buFont typeface="Times New Roman" panose="02020603050405020304"/>
              <a:buChar char="•"/>
            </a:pPr>
            <a:r>
              <a:rPr lang="en-US" sz="24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output displays the accuracy, loss, </a:t>
            </a:r>
            <a:r>
              <a:rPr lang="en-US" sz="2400" dirty="0" err="1">
                <a:latin typeface="Times New Roman" panose="02020603050405020304" pitchFamily="18" charset="0"/>
                <a:ea typeface="Times New Roman" panose="02020603050405020304"/>
                <a:cs typeface="Times New Roman" panose="02020603050405020304" pitchFamily="18" charset="0"/>
                <a:sym typeface="Times New Roman" panose="02020603050405020304"/>
              </a:rPr>
              <a:t>val_accuracy</a:t>
            </a:r>
            <a:r>
              <a:rPr lang="en-US" sz="24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and </a:t>
            </a:r>
            <a:r>
              <a:rPr lang="en-US" sz="2400" dirty="0" err="1">
                <a:latin typeface="Times New Roman" panose="02020603050405020304" pitchFamily="18" charset="0"/>
                <a:ea typeface="Times New Roman" panose="02020603050405020304"/>
                <a:cs typeface="Times New Roman" panose="02020603050405020304" pitchFamily="18" charset="0"/>
                <a:sym typeface="Times New Roman" panose="02020603050405020304"/>
              </a:rPr>
              <a:t>val_loss</a:t>
            </a:r>
            <a:r>
              <a:rPr lang="en-US" sz="24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for each of the processed images taken at random from the testing dataset.</a:t>
            </a:r>
            <a:endParaRPr lang="en-US" sz="24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lvl="0" indent="-406400" algn="l" rtl="0">
              <a:spcBef>
                <a:spcPts val="1000"/>
              </a:spcBef>
              <a:spcAft>
                <a:spcPts val="0"/>
              </a:spcAft>
              <a:buSzPts val="2800"/>
              <a:buFont typeface="Times New Roman" panose="02020603050405020304"/>
              <a:buChar char="•"/>
            </a:pPr>
            <a:r>
              <a:rPr lang="en-US" sz="2400" dirty="0">
                <a:latin typeface="Times New Roman" panose="02020603050405020304" pitchFamily="18" charset="0"/>
                <a:cs typeface="Times New Roman" panose="02020603050405020304" pitchFamily="18" charset="0"/>
                <a:sym typeface="+mn-ea"/>
              </a:rPr>
              <a:t>The output displayed in Django platform shows whether the patient is diagnosed with diabetic retinopathy or not. [if present it shows ‘Severe Diabetic Retinopathy’ and if not present it shows ‘No Diabetic Retinopathy’].</a:t>
            </a:r>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3550"/>
          </a:xfrm>
        </p:spPr>
        <p:txBody>
          <a:bodyPr>
            <a:normAutofit fontScale="90000"/>
          </a:bodyPr>
          <a:lstStyle/>
          <a:p>
            <a:r>
              <a:rPr lang="en-IN" dirty="0"/>
              <a:t> </a:t>
            </a:r>
            <a:endParaRPr lang="en-IN" dirty="0"/>
          </a:p>
        </p:txBody>
      </p:sp>
      <p:sp>
        <p:nvSpPr>
          <p:cNvPr id="3" name="Content Placeholder 2"/>
          <p:cNvSpPr>
            <a:spLocks noGrp="1"/>
          </p:cNvSpPr>
          <p:nvPr>
            <p:ph idx="1"/>
          </p:nvPr>
        </p:nvSpPr>
        <p:spPr>
          <a:xfrm>
            <a:off x="838200" y="1143000"/>
            <a:ext cx="10515600" cy="5033963"/>
          </a:xfrm>
        </p:spPr>
        <p:txBody>
          <a:bodyPr/>
          <a:lstStyle/>
          <a:p>
            <a:r>
              <a:rPr lang="en-US" sz="2800" b="1" dirty="0" err="1">
                <a:latin typeface="Times New Roman" panose="02020603050405020304"/>
                <a:ea typeface="Times New Roman" panose="02020603050405020304"/>
                <a:cs typeface="Times New Roman" panose="02020603050405020304"/>
                <a:sym typeface="Times New Roman" panose="02020603050405020304"/>
              </a:rPr>
              <a:t>ManualNet</a:t>
            </a:r>
            <a:r>
              <a:rPr lang="en-US" sz="2800" b="1" dirty="0">
                <a:latin typeface="Times New Roman" panose="02020603050405020304"/>
                <a:ea typeface="Times New Roman" panose="02020603050405020304"/>
                <a:cs typeface="Times New Roman" panose="02020603050405020304"/>
                <a:sym typeface="Times New Roman" panose="02020603050405020304"/>
              </a:rPr>
              <a:t> Image processing :</a:t>
            </a:r>
            <a:r>
              <a:rPr lang="en-US" b="1" dirty="0">
                <a:latin typeface="Times New Roman" panose="02020603050405020304"/>
                <a:ea typeface="Times New Roman" panose="02020603050405020304"/>
                <a:cs typeface="Times New Roman" panose="02020603050405020304"/>
                <a:sym typeface="Times New Roman" panose="02020603050405020304"/>
              </a:rPr>
              <a:t> </a:t>
            </a:r>
            <a:endParaRPr lang="en-US" b="1"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a:ea typeface="Times New Roman" panose="02020603050405020304"/>
              <a:cs typeface="Times New Roman" panose="02020603050405020304"/>
              <a:sym typeface="Times New Roman" panose="02020603050405020304"/>
            </a:endParaRPr>
          </a:p>
          <a:p>
            <a:endParaRPr lang="en-IN" dirty="0"/>
          </a:p>
          <a:p>
            <a:endParaRPr lang="en-IN" dirty="0"/>
          </a:p>
          <a:p>
            <a:endParaRPr lang="en-IN" dirty="0"/>
          </a:p>
          <a:p>
            <a:endParaRPr lang="en-US" sz="2800" dirty="0">
              <a:latin typeface="Times New Roman" panose="02020603050405020304"/>
              <a:ea typeface="Times New Roman" panose="02020603050405020304"/>
              <a:cs typeface="Times New Roman" panose="02020603050405020304"/>
              <a:sym typeface="Times New Roman" panose="02020603050405020304"/>
            </a:endParaRPr>
          </a:p>
          <a:p>
            <a:r>
              <a:rPr lang="en-US" sz="2800" b="1" dirty="0">
                <a:latin typeface="Times New Roman" panose="02020603050405020304"/>
                <a:ea typeface="Times New Roman" panose="02020603050405020304"/>
                <a:cs typeface="Times New Roman" panose="02020603050405020304"/>
                <a:sym typeface="Times New Roman" panose="02020603050405020304"/>
              </a:rPr>
              <a:t>Graphical Output :</a:t>
            </a:r>
            <a:endParaRPr lang="en-US" sz="2800" b="1" dirty="0">
              <a:latin typeface="Times New Roman" panose="02020603050405020304"/>
              <a:ea typeface="Times New Roman" panose="02020603050405020304"/>
              <a:cs typeface="Times New Roman" panose="02020603050405020304"/>
              <a:sym typeface="Times New Roman" panose="02020603050405020304"/>
            </a:endParaRPr>
          </a:p>
          <a:p>
            <a:endParaRPr lang="en-IN" dirty="0"/>
          </a:p>
        </p:txBody>
      </p:sp>
      <p:pic>
        <p:nvPicPr>
          <p:cNvPr id="4" name="Picture Placeholder 5" descr="manualnet1"/>
          <p:cNvPicPr>
            <a:picLocks noChangeAspect="1"/>
          </p:cNvPicPr>
          <p:nvPr/>
        </p:nvPicPr>
        <p:blipFill>
          <a:blip r:embed="rId1"/>
          <a:stretch>
            <a:fillRect/>
          </a:stretch>
        </p:blipFill>
        <p:spPr>
          <a:xfrm>
            <a:off x="994092" y="1838325"/>
            <a:ext cx="6016308" cy="2324100"/>
          </a:xfrm>
          <a:prstGeom prst="rect">
            <a:avLst/>
          </a:prstGeom>
        </p:spPr>
      </p:pic>
      <p:pic>
        <p:nvPicPr>
          <p:cNvPr id="5" name="Picture 4" descr="manualnet2"/>
          <p:cNvPicPr>
            <a:picLocks noChangeAspect="1"/>
          </p:cNvPicPr>
          <p:nvPr/>
        </p:nvPicPr>
        <p:blipFill>
          <a:blip r:embed="rId2"/>
          <a:stretch>
            <a:fillRect/>
          </a:stretch>
        </p:blipFill>
        <p:spPr>
          <a:xfrm>
            <a:off x="7334250" y="1143000"/>
            <a:ext cx="4552950" cy="55054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15912"/>
          </a:xfrm>
        </p:spPr>
        <p:txBody>
          <a:bodyPr>
            <a:normAutofit fontScale="90000"/>
          </a:bodyPr>
          <a:lstStyle/>
          <a:p>
            <a:br>
              <a:rPr lang="en-IN" dirty="0"/>
            </a:br>
            <a:endParaRPr lang="en-IN" dirty="0"/>
          </a:p>
        </p:txBody>
      </p:sp>
      <p:sp>
        <p:nvSpPr>
          <p:cNvPr id="3" name="Content Placeholder 2"/>
          <p:cNvSpPr>
            <a:spLocks noGrp="1"/>
          </p:cNvSpPr>
          <p:nvPr>
            <p:ph idx="1"/>
          </p:nvPr>
        </p:nvSpPr>
        <p:spPr>
          <a:xfrm>
            <a:off x="838200" y="781050"/>
            <a:ext cx="10515600" cy="5443538"/>
          </a:xfrm>
        </p:spPr>
        <p:txBody>
          <a:bodyPr/>
          <a:lstStyle/>
          <a:p>
            <a:r>
              <a:rPr lang="en-US" sz="2800" b="1" dirty="0" err="1">
                <a:latin typeface="Times New Roman" panose="02020603050405020304"/>
                <a:ea typeface="Times New Roman" panose="02020603050405020304"/>
                <a:cs typeface="Times New Roman" panose="02020603050405020304"/>
                <a:sym typeface="Times New Roman" panose="02020603050405020304"/>
              </a:rPr>
              <a:t>AlexNet</a:t>
            </a:r>
            <a:r>
              <a:rPr lang="en-US" sz="2800" b="1" dirty="0">
                <a:latin typeface="Times New Roman" panose="02020603050405020304"/>
                <a:ea typeface="Times New Roman" panose="02020603050405020304"/>
                <a:cs typeface="Times New Roman" panose="02020603050405020304"/>
                <a:sym typeface="Times New Roman" panose="02020603050405020304"/>
              </a:rPr>
              <a:t> Image processing :</a:t>
            </a:r>
            <a:r>
              <a:rPr lang="en-US" b="1" dirty="0">
                <a:latin typeface="Times New Roman" panose="02020603050405020304"/>
                <a:ea typeface="Times New Roman" panose="02020603050405020304"/>
                <a:cs typeface="Times New Roman" panose="02020603050405020304"/>
                <a:sym typeface="Times New Roman" panose="02020603050405020304"/>
              </a:rPr>
              <a:t> </a:t>
            </a:r>
            <a:endParaRPr lang="en-US" b="1"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a:ea typeface="Times New Roman" panose="02020603050405020304"/>
              <a:cs typeface="Times New Roman" panose="02020603050405020304"/>
              <a:sym typeface="Times New Roman" panose="02020603050405020304"/>
            </a:endParaRPr>
          </a:p>
          <a:p>
            <a:r>
              <a:rPr lang="en-US" sz="2800" b="1" dirty="0">
                <a:latin typeface="Times New Roman" panose="02020603050405020304"/>
                <a:ea typeface="Times New Roman" panose="02020603050405020304"/>
                <a:cs typeface="Times New Roman" panose="02020603050405020304"/>
                <a:sym typeface="Times New Roman" panose="02020603050405020304"/>
              </a:rPr>
              <a:t>Graphical Output :</a:t>
            </a:r>
            <a:endParaRPr lang="en-US" sz="2800" b="1"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a:ea typeface="Times New Roman" panose="02020603050405020304"/>
              <a:cs typeface="Times New Roman" panose="02020603050405020304"/>
              <a:sym typeface="Times New Roman" panose="02020603050405020304"/>
            </a:endParaRPr>
          </a:p>
          <a:p>
            <a:endParaRPr lang="en-IN" dirty="0"/>
          </a:p>
        </p:txBody>
      </p:sp>
      <p:pic>
        <p:nvPicPr>
          <p:cNvPr id="4" name="Picture Placeholder 2" descr="alexnet2"/>
          <p:cNvPicPr>
            <a:picLocks noChangeAspect="1"/>
          </p:cNvPicPr>
          <p:nvPr/>
        </p:nvPicPr>
        <p:blipFill>
          <a:blip r:embed="rId1"/>
          <a:stretch>
            <a:fillRect/>
          </a:stretch>
        </p:blipFill>
        <p:spPr>
          <a:xfrm>
            <a:off x="1024254" y="1276985"/>
            <a:ext cx="5776595" cy="2188528"/>
          </a:xfrm>
          <a:prstGeom prst="rect">
            <a:avLst/>
          </a:prstGeom>
        </p:spPr>
      </p:pic>
      <p:pic>
        <p:nvPicPr>
          <p:cNvPr id="5" name="Picture 4" descr="manualnet2"/>
          <p:cNvPicPr>
            <a:picLocks noChangeAspect="1"/>
          </p:cNvPicPr>
          <p:nvPr/>
        </p:nvPicPr>
        <p:blipFill>
          <a:blip r:embed="rId2"/>
          <a:stretch>
            <a:fillRect/>
          </a:stretch>
        </p:blipFill>
        <p:spPr>
          <a:xfrm>
            <a:off x="7410450" y="1028700"/>
            <a:ext cx="4410075" cy="56918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3100"/>
          </a:xfrm>
        </p:spPr>
        <p:txBody>
          <a:bodyPr>
            <a:normAutofit fontScale="90000"/>
          </a:bodyPr>
          <a:lstStyle/>
          <a:p>
            <a:r>
              <a:rPr lang="en-US" sz="2700" b="1" dirty="0" err="1">
                <a:latin typeface="Times New Roman" panose="02020603050405020304"/>
                <a:ea typeface="Times New Roman" panose="02020603050405020304"/>
                <a:cs typeface="Times New Roman" panose="02020603050405020304"/>
                <a:sym typeface="Times New Roman" panose="02020603050405020304"/>
              </a:rPr>
              <a:t>LeNet</a:t>
            </a:r>
            <a:r>
              <a:rPr lang="en-US" sz="2700" b="1" dirty="0">
                <a:latin typeface="Times New Roman" panose="02020603050405020304"/>
                <a:ea typeface="Times New Roman" panose="02020603050405020304"/>
                <a:cs typeface="Times New Roman" panose="02020603050405020304"/>
                <a:sym typeface="Times New Roman" panose="02020603050405020304"/>
              </a:rPr>
              <a:t> Image processing </a:t>
            </a:r>
            <a:r>
              <a:rPr lang="en-US" sz="4400" b="1" dirty="0">
                <a:latin typeface="Times New Roman" panose="02020603050405020304"/>
                <a:ea typeface="Times New Roman" panose="02020603050405020304"/>
                <a:cs typeface="Times New Roman" panose="02020603050405020304"/>
                <a:sym typeface="Times New Roman" panose="02020603050405020304"/>
              </a:rPr>
              <a:t>:</a:t>
            </a:r>
            <a:r>
              <a:rPr lang="en-US" b="1" dirty="0">
                <a:latin typeface="Times New Roman" panose="02020603050405020304"/>
                <a:ea typeface="Times New Roman" panose="02020603050405020304"/>
                <a:cs typeface="Times New Roman" panose="02020603050405020304"/>
                <a:sym typeface="Times New Roman" panose="02020603050405020304"/>
              </a:rPr>
              <a:t> </a:t>
            </a:r>
            <a:br>
              <a:rPr lang="en-US" dirty="0">
                <a:latin typeface="Times New Roman" panose="02020603050405020304"/>
                <a:ea typeface="Times New Roman" panose="02020603050405020304"/>
                <a:cs typeface="Times New Roman" panose="02020603050405020304"/>
                <a:sym typeface="Times New Roman" panose="02020603050405020304"/>
              </a:rPr>
            </a:br>
            <a:endParaRPr lang="en-IN" dirty="0"/>
          </a:p>
        </p:txBody>
      </p:sp>
      <p:pic>
        <p:nvPicPr>
          <p:cNvPr id="4" name="Picture Placeholder 2" descr="lenet1"/>
          <p:cNvPicPr>
            <a:picLocks noGrp="1" noChangeAspect="1"/>
          </p:cNvPicPr>
          <p:nvPr>
            <p:ph idx="1"/>
          </p:nvPr>
        </p:nvPicPr>
        <p:blipFill>
          <a:blip r:embed="rId1"/>
          <a:stretch>
            <a:fillRect/>
          </a:stretch>
        </p:blipFill>
        <p:spPr>
          <a:xfrm>
            <a:off x="371475" y="866775"/>
            <a:ext cx="5553075" cy="5438775"/>
          </a:xfrm>
          <a:prstGeom prst="rect">
            <a:avLst/>
          </a:prstGeom>
        </p:spPr>
      </p:pic>
      <p:pic>
        <p:nvPicPr>
          <p:cNvPr id="5" name="Picture 4" descr="lenet2"/>
          <p:cNvPicPr>
            <a:picLocks noChangeAspect="1"/>
          </p:cNvPicPr>
          <p:nvPr/>
        </p:nvPicPr>
        <p:blipFill>
          <a:blip r:embed="rId2"/>
          <a:stretch>
            <a:fillRect/>
          </a:stretch>
        </p:blipFill>
        <p:spPr>
          <a:xfrm>
            <a:off x="6096000" y="723900"/>
            <a:ext cx="5953125" cy="55816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7500"/>
            <a:ext cx="10515600" cy="1325563"/>
          </a:xfrm>
        </p:spPr>
        <p:txBody>
          <a:bodyPr/>
          <a:lstStyle/>
          <a:p>
            <a:r>
              <a:rPr lang="en-US" b="1" dirty="0">
                <a:latin typeface="Times New Roman" panose="02020603050405020304"/>
                <a:ea typeface="Times New Roman" panose="02020603050405020304"/>
                <a:cs typeface="Times New Roman" panose="02020603050405020304"/>
                <a:sym typeface="Times New Roman" panose="02020603050405020304"/>
              </a:rPr>
              <a:t>Advantages over existing system and applications:</a:t>
            </a:r>
            <a:endParaRPr lang="en-IN" dirty="0"/>
          </a:p>
        </p:txBody>
      </p:sp>
      <p:sp>
        <p:nvSpPr>
          <p:cNvPr id="3" name="Content Placeholder 2"/>
          <p:cNvSpPr>
            <a:spLocks noGrp="1"/>
          </p:cNvSpPr>
          <p:nvPr>
            <p:ph idx="1"/>
          </p:nvPr>
        </p:nvSpPr>
        <p:spPr>
          <a:xfrm>
            <a:off x="838200" y="1825625"/>
            <a:ext cx="10515600" cy="3146425"/>
          </a:xfrm>
        </p:spPr>
        <p:txBody>
          <a:bodyPr/>
          <a:lstStyle/>
          <a:p>
            <a:pPr marL="457200" lvl="0" indent="-419100" algn="l" rtl="0">
              <a:lnSpc>
                <a:spcPct val="100000"/>
              </a:lnSpc>
              <a:spcBef>
                <a:spcPts val="1000"/>
              </a:spcBef>
              <a:spcAft>
                <a:spcPts val="0"/>
              </a:spcAft>
              <a:buSzPts val="3000"/>
              <a:buFont typeface="Times New Roman" panose="02020603050405020304"/>
              <a:buChar char="•"/>
            </a:pPr>
            <a:r>
              <a:rPr lang="en-US" sz="2400" dirty="0">
                <a:latin typeface="Times New Roman" panose="02020603050405020304" pitchFamily="18" charset="0"/>
                <a:cs typeface="Times New Roman" panose="02020603050405020304" pitchFamily="18" charset="0"/>
                <a:sym typeface="+mn-ea"/>
              </a:rPr>
              <a:t>This proposed system increases the throughput &amp; reduces the subjectiveness arising from human experts in detecting the Diabetic retinopathy decease.</a:t>
            </a:r>
            <a:endParaRPr lang="en-US" sz="2400" dirty="0">
              <a:latin typeface="Times New Roman" panose="02020603050405020304" pitchFamily="18" charset="0"/>
              <a:cs typeface="Times New Roman" panose="02020603050405020304" pitchFamily="18" charset="0"/>
              <a:sym typeface="+mn-ea"/>
            </a:endParaRPr>
          </a:p>
          <a:p>
            <a:pPr marL="457200" lvl="0" indent="-419100" algn="l" rtl="0">
              <a:lnSpc>
                <a:spcPct val="100000"/>
              </a:lnSpc>
              <a:spcBef>
                <a:spcPts val="1000"/>
              </a:spcBef>
              <a:spcAft>
                <a:spcPts val="0"/>
              </a:spcAft>
              <a:buSzPts val="3000"/>
              <a:buFont typeface="Times New Roman" panose="02020603050405020304"/>
              <a:buChar char="•"/>
            </a:pPr>
            <a:r>
              <a:rPr lang="en-US" sz="2400" dirty="0">
                <a:latin typeface="Times New Roman" panose="02020603050405020304" pitchFamily="18" charset="0"/>
                <a:cs typeface="Times New Roman" panose="02020603050405020304" pitchFamily="18" charset="0"/>
                <a:sym typeface="+mn-ea"/>
              </a:rPr>
              <a:t>The output shows whether the disease is detected or not (‘yes or no’ type output). This helps people to understand the results of their tests easily.</a:t>
            </a:r>
            <a:endParaRPr lang="en-US" sz="2400" dirty="0">
              <a:latin typeface="Times New Roman" panose="02020603050405020304" pitchFamily="18" charset="0"/>
              <a:cs typeface="Times New Roman" panose="02020603050405020304" pitchFamily="18" charset="0"/>
            </a:endParaRPr>
          </a:p>
          <a:p>
            <a:endParaRPr lang="en-IN"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a:ea typeface="Times New Roman" panose="02020603050405020304"/>
                <a:cs typeface="Times New Roman" panose="02020603050405020304"/>
                <a:sym typeface="Times New Roman" panose="02020603050405020304"/>
              </a:rPr>
              <a:t>Limitations &amp; Future enhancements </a:t>
            </a:r>
            <a:endParaRPr lang="en-IN" dirty="0"/>
          </a:p>
        </p:txBody>
      </p:sp>
      <p:sp>
        <p:nvSpPr>
          <p:cNvPr id="3" name="Content Placeholder 2"/>
          <p:cNvSpPr>
            <a:spLocks noGrp="1"/>
          </p:cNvSpPr>
          <p:nvPr>
            <p:ph idx="1"/>
          </p:nvPr>
        </p:nvSpPr>
        <p:spPr/>
        <p:txBody>
          <a:bodyPr/>
          <a:lstStyle/>
          <a:p>
            <a:pPr marL="457200" lvl="0" indent="-419100" algn="l" rtl="0">
              <a:lnSpc>
                <a:spcPct val="100000"/>
              </a:lnSpc>
              <a:spcBef>
                <a:spcPts val="1000"/>
              </a:spcBef>
              <a:spcAft>
                <a:spcPts val="0"/>
              </a:spcAft>
              <a:buSzPts val="3000"/>
              <a:buFont typeface="Times New Roman" panose="02020603050405020304"/>
              <a:buChar char="•"/>
            </a:pPr>
            <a:r>
              <a:rPr lang="en-US" sz="2400" dirty="0">
                <a:latin typeface="Times New Roman" panose="02020603050405020304"/>
                <a:ea typeface="Times New Roman" panose="02020603050405020304"/>
                <a:cs typeface="Times New Roman" panose="02020603050405020304"/>
                <a:sym typeface="Times New Roman" panose="02020603050405020304"/>
              </a:rPr>
              <a:t>Filtering the image datasets of Diabetic Retinopathy from the STARE database takes </a:t>
            </a:r>
            <a:r>
              <a:rPr lang="en-US" sz="2400" dirty="0" err="1">
                <a:latin typeface="Times New Roman" panose="02020603050405020304"/>
                <a:ea typeface="Times New Roman" panose="02020603050405020304"/>
                <a:cs typeface="Times New Roman" panose="02020603050405020304"/>
                <a:sym typeface="Times New Roman" panose="02020603050405020304"/>
              </a:rPr>
              <a:t>alot</a:t>
            </a:r>
            <a:r>
              <a:rPr lang="en-US" sz="2400" dirty="0">
                <a:latin typeface="Times New Roman" panose="02020603050405020304"/>
                <a:ea typeface="Times New Roman" panose="02020603050405020304"/>
                <a:cs typeface="Times New Roman" panose="02020603050405020304"/>
                <a:sym typeface="Times New Roman" panose="02020603050405020304"/>
              </a:rPr>
              <a:t> of time.</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pPr marL="457200" lvl="0" indent="-419100" algn="l" rtl="0">
              <a:lnSpc>
                <a:spcPct val="100000"/>
              </a:lnSpc>
              <a:spcBef>
                <a:spcPts val="0"/>
              </a:spcBef>
              <a:spcAft>
                <a:spcPts val="0"/>
              </a:spcAft>
              <a:buSzPts val="3000"/>
              <a:buFont typeface="Times New Roman" panose="02020603050405020304"/>
              <a:buChar char="•"/>
            </a:pPr>
            <a:r>
              <a:rPr lang="en-US" sz="2400" dirty="0">
                <a:latin typeface="Times New Roman" panose="02020603050405020304"/>
                <a:ea typeface="Times New Roman" panose="02020603050405020304"/>
                <a:cs typeface="Times New Roman" panose="02020603050405020304"/>
                <a:sym typeface="Times New Roman" panose="02020603050405020304"/>
              </a:rPr>
              <a:t>High Processing System is required.</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pPr marL="38100" lvl="0" indent="0" algn="l" rtl="0">
              <a:lnSpc>
                <a:spcPct val="100000"/>
              </a:lnSpc>
              <a:spcBef>
                <a:spcPts val="0"/>
              </a:spcBef>
              <a:spcAft>
                <a:spcPts val="0"/>
              </a:spcAft>
              <a:buSzPts val="3000"/>
              <a:buFont typeface="Times New Roman" panose="02020603050405020304"/>
              <a:buNone/>
            </a:pPr>
            <a:endParaRPr lang="en-US" sz="2400" b="1" dirty="0">
              <a:latin typeface="Times New Roman" panose="02020603050405020304"/>
              <a:ea typeface="Times New Roman" panose="02020603050405020304"/>
              <a:cs typeface="Times New Roman" panose="02020603050405020304"/>
              <a:sym typeface="Times New Roman" panose="02020603050405020304"/>
            </a:endParaRPr>
          </a:p>
          <a:p>
            <a:endParaRPr lang="en-IN"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10000"/>
          </a:bodyPr>
          <a:lstStyle/>
          <a:p>
            <a:pPr marL="457200" lvl="0" indent="-406400" algn="just" rtl="0">
              <a:lnSpc>
                <a:spcPct val="100000"/>
              </a:lnSpc>
              <a:spcBef>
                <a:spcPts val="0"/>
              </a:spcBef>
              <a:spcAft>
                <a:spcPts val="0"/>
              </a:spcAft>
              <a:buClr>
                <a:srgbClr val="000000"/>
              </a:buClr>
              <a:buSzPts val="2800"/>
              <a:buFont typeface="Times New Roman" panose="02020603050405020304"/>
              <a:buChar char="•"/>
            </a:pPr>
            <a:r>
              <a:rPr lang="en-US" sz="2800" dirty="0">
                <a:latin typeface="Times New Roman" panose="02020603050405020304" pitchFamily="18" charset="0"/>
                <a:cs typeface="Times New Roman" panose="02020603050405020304" pitchFamily="18" charset="0"/>
                <a:sym typeface="+mn-ea"/>
              </a:rPr>
              <a:t>This study aims to develop a system to distinguish Diabetic retinopathy disease from fundus images.</a:t>
            </a:r>
            <a:endParaRPr lang="en-US" sz="2800" dirty="0">
              <a:latin typeface="Times New Roman" panose="02020603050405020304" pitchFamily="18" charset="0"/>
              <a:cs typeface="Times New Roman" panose="02020603050405020304" pitchFamily="18" charset="0"/>
              <a:sym typeface="+mn-ea"/>
            </a:endParaRPr>
          </a:p>
          <a:p>
            <a:pPr marL="50800" lvl="0" indent="0" algn="just" rtl="0">
              <a:lnSpc>
                <a:spcPct val="100000"/>
              </a:lnSpc>
              <a:spcBef>
                <a:spcPts val="0"/>
              </a:spcBef>
              <a:spcAft>
                <a:spcPts val="0"/>
              </a:spcAft>
              <a:buClr>
                <a:srgbClr val="000000"/>
              </a:buClr>
              <a:buSzPts val="2800"/>
              <a:buNone/>
            </a:pPr>
            <a:endParaRPr lang="en-US" sz="2800" dirty="0">
              <a:latin typeface="Times New Roman" panose="02020603050405020304" pitchFamily="18" charset="0"/>
              <a:cs typeface="Times New Roman" panose="02020603050405020304" pitchFamily="18" charset="0"/>
              <a:sym typeface="+mn-ea"/>
            </a:endParaRPr>
          </a:p>
          <a:p>
            <a:pPr marL="457200" lvl="0" indent="-406400" algn="just" rtl="0">
              <a:lnSpc>
                <a:spcPct val="100000"/>
              </a:lnSpc>
              <a:spcBef>
                <a:spcPts val="0"/>
              </a:spcBef>
              <a:spcAft>
                <a:spcPts val="0"/>
              </a:spcAft>
              <a:buClr>
                <a:srgbClr val="000000"/>
              </a:buClr>
              <a:buSzPts val="2800"/>
              <a:buFont typeface="Times New Roman" panose="02020603050405020304"/>
              <a:buChar char="•"/>
            </a:pPr>
            <a:r>
              <a:rPr lang="en-US" sz="2800" dirty="0">
                <a:latin typeface="Times New Roman" panose="02020603050405020304" pitchFamily="18" charset="0"/>
                <a:cs typeface="Times New Roman" panose="02020603050405020304" pitchFamily="18" charset="0"/>
                <a:sym typeface="+mn-ea"/>
              </a:rPr>
              <a:t>In this work, we extracted different Diabetic retinopathy features such as Diabetic retinopathy, optic disc and lesions, applied convolutional neural network based models for the detection of multiple Diabetic retinopathy diseases with fundus photographs involved in structured analysis of the retinal (STARE - Structured Analysis of the Retina) database.</a:t>
            </a:r>
            <a:endParaRPr lang="en-US" sz="2800" dirty="0">
              <a:latin typeface="Times New Roman" panose="02020603050405020304" pitchFamily="18" charset="0"/>
              <a:cs typeface="Times New Roman" panose="02020603050405020304" pitchFamily="18" charset="0"/>
              <a:sym typeface="+mn-ea"/>
            </a:endParaRPr>
          </a:p>
          <a:p>
            <a:pPr marL="457200" lvl="0" indent="-406400" algn="just" rtl="0">
              <a:lnSpc>
                <a:spcPct val="100000"/>
              </a:lnSpc>
              <a:spcBef>
                <a:spcPts val="0"/>
              </a:spcBef>
              <a:spcAft>
                <a:spcPts val="0"/>
              </a:spcAft>
              <a:buClr>
                <a:srgbClr val="000000"/>
              </a:buClr>
              <a:buSzPts val="2800"/>
              <a:buFont typeface="Times New Roman" panose="02020603050405020304"/>
              <a:buChar char="•"/>
            </a:pPr>
            <a:r>
              <a:rPr lang="en-US" sz="2800" dirty="0">
                <a:latin typeface="Times New Roman" panose="02020603050405020304" pitchFamily="18" charset="0"/>
                <a:cs typeface="Times New Roman" panose="02020603050405020304" pitchFamily="18" charset="0"/>
                <a:sym typeface="+mn-ea"/>
              </a:rPr>
              <a:t>A variety of neuron-wise and layer-wise visualization methods were applied using CNN and trained with a publicly available Diabetic retinopathy disease image dataset. It is observed that neural networks can capture the colors and textures of lesions specific to respective diseases upon diagnosis, which resembles human decision-making.</a:t>
            </a:r>
            <a:endParaRPr lang="en-US" sz="2800" dirty="0">
              <a:latin typeface="Times New Roman" panose="02020603050405020304" pitchFamily="18" charset="0"/>
              <a:cs typeface="Times New Roman" panose="02020603050405020304" pitchFamily="18" charset="0"/>
            </a:endParaRPr>
          </a:p>
          <a:p>
            <a:r>
              <a:rPr lang="en-IN" sz="2825" dirty="0">
                <a:latin typeface="Times New Roman" panose="02020603050405020304" pitchFamily="18" charset="0"/>
                <a:cs typeface="Times New Roman" panose="02020603050405020304" pitchFamily="18" charset="0"/>
              </a:rPr>
              <a:t>This also an easy process which is easily done by CNN models</a:t>
            </a:r>
            <a:r>
              <a:rPr lang="en-IN" dirty="0"/>
              <a:t>.</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515600" cy="3613150"/>
          </a:xfrm>
        </p:spPr>
        <p:txBody>
          <a:bodyPr/>
          <a:lstStyle/>
          <a:p>
            <a:pPr marL="342900" lvl="0" algn="just" rtl="0">
              <a:lnSpc>
                <a:spcPct val="100000"/>
              </a:lnSpc>
              <a:spcBef>
                <a:spcPts val="1200"/>
              </a:spcBef>
              <a:spcAft>
                <a:spcPts val="1200"/>
              </a:spcAft>
              <a:buClr>
                <a:schemeClr val="dk1"/>
              </a:buClr>
              <a:buSzPts val="1100"/>
            </a:pPr>
            <a:r>
              <a:rPr lang="en-US" sz="2800" dirty="0">
                <a:latin typeface="Times New Roman" panose="02020603050405020304"/>
                <a:ea typeface="Times New Roman" panose="02020603050405020304"/>
                <a:cs typeface="Times New Roman" panose="02020603050405020304"/>
                <a:sym typeface="Times New Roman" panose="02020603050405020304"/>
              </a:rPr>
              <a:t>Diabetic Retinopathy is a deadly disease which can lead to </a:t>
            </a:r>
            <a:r>
              <a:rPr lang="en-US" sz="2800" dirty="0" err="1">
                <a:latin typeface="Times New Roman" panose="02020603050405020304"/>
                <a:ea typeface="Times New Roman" panose="02020603050405020304"/>
                <a:cs typeface="Times New Roman" panose="02020603050405020304"/>
                <a:sym typeface="Times New Roman" panose="02020603050405020304"/>
              </a:rPr>
              <a:t>permanant</a:t>
            </a:r>
            <a:r>
              <a:rPr lang="en-US" sz="2800" dirty="0">
                <a:latin typeface="Times New Roman" panose="02020603050405020304"/>
                <a:ea typeface="Times New Roman" panose="02020603050405020304"/>
                <a:cs typeface="Times New Roman" panose="02020603050405020304"/>
                <a:sym typeface="Times New Roman" panose="02020603050405020304"/>
              </a:rPr>
              <a:t> blindness if not detected in early stages.</a:t>
            </a:r>
            <a:endParaRPr lang="en-US" sz="2800" dirty="0">
              <a:latin typeface="Times New Roman" panose="02020603050405020304"/>
              <a:ea typeface="Times New Roman" panose="02020603050405020304"/>
              <a:cs typeface="Times New Roman" panose="02020603050405020304"/>
              <a:sym typeface="Times New Roman" panose="02020603050405020304"/>
            </a:endParaRPr>
          </a:p>
          <a:p>
            <a:pPr marL="342900" lvl="0" algn="just" rtl="0">
              <a:lnSpc>
                <a:spcPct val="100000"/>
              </a:lnSpc>
              <a:spcBef>
                <a:spcPts val="1200"/>
              </a:spcBef>
              <a:spcAft>
                <a:spcPts val="1200"/>
              </a:spcAft>
              <a:buClr>
                <a:schemeClr val="dk1"/>
              </a:buClr>
              <a:buSzPts val="1100"/>
            </a:pPr>
            <a:r>
              <a:rPr lang="en-US" sz="2800" dirty="0">
                <a:latin typeface="Times New Roman" panose="02020603050405020304"/>
                <a:ea typeface="Times New Roman" panose="02020603050405020304"/>
                <a:cs typeface="Times New Roman" panose="02020603050405020304"/>
                <a:sym typeface="Times New Roman" panose="02020603050405020304"/>
              </a:rPr>
              <a:t> By using our proposed system, the given input images can be easily classified as  DR affected or not within seconds. </a:t>
            </a:r>
            <a:endParaRPr lang="en-US" sz="2800" dirty="0">
              <a:latin typeface="Times New Roman" panose="02020603050405020304"/>
              <a:ea typeface="Times New Roman" panose="02020603050405020304"/>
              <a:cs typeface="Times New Roman" panose="02020603050405020304"/>
              <a:sym typeface="Times New Roman" panose="02020603050405020304"/>
            </a:endParaRPr>
          </a:p>
          <a:p>
            <a:pPr marL="342900" lvl="0" algn="just" rtl="0">
              <a:lnSpc>
                <a:spcPct val="100000"/>
              </a:lnSpc>
              <a:spcBef>
                <a:spcPts val="1200"/>
              </a:spcBef>
              <a:spcAft>
                <a:spcPts val="1200"/>
              </a:spcAft>
              <a:buClr>
                <a:schemeClr val="dk1"/>
              </a:buClr>
              <a:buSzPts val="1100"/>
            </a:pPr>
            <a:r>
              <a:rPr lang="en-US" sz="2800" dirty="0">
                <a:latin typeface="Times New Roman" panose="02020603050405020304"/>
                <a:ea typeface="Times New Roman" panose="02020603050405020304"/>
                <a:cs typeface="Times New Roman" panose="02020603050405020304"/>
                <a:sym typeface="Times New Roman" panose="02020603050405020304"/>
              </a:rPr>
              <a:t>This can not only initiate treatment and medications, but can prevent the total vision loss for a longer period of time.</a:t>
            </a:r>
            <a:endParaRPr lang="en-US" sz="2800" dirty="0">
              <a:latin typeface="Times New Roman" panose="02020603050405020304"/>
              <a:ea typeface="Times New Roman" panose="02020603050405020304"/>
              <a:cs typeface="Times New Roman" panose="02020603050405020304"/>
              <a:sym typeface="Times New Roman" panose="02020603050405020304"/>
            </a:endParaRPr>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Future enhancement: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515600" cy="3032125"/>
          </a:xfrm>
        </p:spPr>
        <p:txBody>
          <a:bodyPr>
            <a:normAutofit/>
          </a:bodyPr>
          <a:lstStyle/>
          <a:p>
            <a:pPr marL="457200" lvl="0" indent="-419100" algn="l" rtl="0">
              <a:lnSpc>
                <a:spcPct val="100000"/>
              </a:lnSpc>
              <a:spcBef>
                <a:spcPts val="0"/>
              </a:spcBef>
              <a:spcAft>
                <a:spcPts val="0"/>
              </a:spcAft>
              <a:buSzPts val="3000"/>
              <a:buFont typeface="Times New Roman" panose="02020603050405020304"/>
              <a:buChar char="•"/>
            </a:pPr>
            <a:r>
              <a:rPr lang="en-US" sz="2400" dirty="0">
                <a:latin typeface="Times New Roman" panose="02020603050405020304"/>
                <a:ea typeface="Times New Roman" panose="02020603050405020304"/>
                <a:cs typeface="Times New Roman" panose="02020603050405020304"/>
                <a:sym typeface="Times New Roman" panose="02020603050405020304"/>
              </a:rPr>
              <a:t>The developed </a:t>
            </a:r>
            <a:r>
              <a:rPr lang="en-US" sz="2400" dirty="0" err="1">
                <a:latin typeface="Times New Roman" panose="02020603050405020304"/>
                <a:ea typeface="Times New Roman" panose="02020603050405020304"/>
                <a:cs typeface="Times New Roman" panose="02020603050405020304"/>
                <a:sym typeface="Times New Roman" panose="02020603050405020304"/>
              </a:rPr>
              <a:t>ManualNet</a:t>
            </a:r>
            <a:r>
              <a:rPr lang="en-US" sz="2400" dirty="0">
                <a:latin typeface="Times New Roman" panose="02020603050405020304"/>
                <a:ea typeface="Times New Roman" panose="02020603050405020304"/>
                <a:cs typeface="Times New Roman" panose="02020603050405020304"/>
                <a:sym typeface="Times New Roman" panose="02020603050405020304"/>
              </a:rPr>
              <a:t> architecture can be further improved to yield more better results (accuracy-wise).</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pPr marL="38100" lvl="0" indent="0" algn="l" rtl="0">
              <a:lnSpc>
                <a:spcPct val="100000"/>
              </a:lnSpc>
              <a:spcBef>
                <a:spcPts val="0"/>
              </a:spcBef>
              <a:spcAft>
                <a:spcPts val="0"/>
              </a:spcAft>
              <a:buSzPts val="3000"/>
              <a:buNone/>
            </a:pP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pPr marL="457200" lvl="0" indent="-419100" algn="l" rtl="0">
              <a:lnSpc>
                <a:spcPct val="100000"/>
              </a:lnSpc>
              <a:spcBef>
                <a:spcPts val="0"/>
              </a:spcBef>
              <a:spcAft>
                <a:spcPts val="0"/>
              </a:spcAft>
              <a:buSzPts val="3000"/>
              <a:buFont typeface="Times New Roman" panose="02020603050405020304"/>
              <a:buChar char="•"/>
            </a:pPr>
            <a:r>
              <a:rPr lang="en-US" sz="2400" dirty="0">
                <a:latin typeface="Times New Roman" panose="02020603050405020304"/>
                <a:ea typeface="Times New Roman" panose="02020603050405020304"/>
                <a:cs typeface="Times New Roman" panose="02020603050405020304"/>
                <a:sym typeface="Times New Roman" panose="02020603050405020304"/>
              </a:rPr>
              <a:t>Comparing the architectures with recall, sensitivity and specificity along with existing comparison of accuracy and loss might help yielding better result.</a:t>
            </a:r>
            <a:endParaRPr lang="en-US" sz="2400" dirty="0">
              <a:latin typeface="Times New Roman" panose="02020603050405020304"/>
              <a:ea typeface="Times New Roman" panose="02020603050405020304"/>
              <a:cs typeface="Times New Roman" panose="02020603050405020304"/>
              <a:sym typeface="Times New Roman" panose="02020603050405020304"/>
            </a:endParaRPr>
          </a:p>
          <a:p>
            <a:endParaRPr lang="en-I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325437"/>
            <a:ext cx="9886950" cy="739775"/>
          </a:xfrm>
        </p:spPr>
        <p:txBody>
          <a:bodyPr/>
          <a:lstStyle/>
          <a:p>
            <a:r>
              <a:rPr lang="en-IN"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14450"/>
            <a:ext cx="10515600" cy="4848225"/>
          </a:xfrm>
        </p:spPr>
        <p:txBody>
          <a:bodyPr>
            <a:normAutofit fontScale="77500" lnSpcReduction="20000"/>
          </a:bodyPr>
          <a:lstStyle/>
          <a:p>
            <a:pPr>
              <a:buFont typeface="Wingdings" panose="05000000000000000000" charset="0"/>
              <a:buChar char="Ø"/>
            </a:pPr>
            <a:r>
              <a:rPr lang="en-US" sz="2800" dirty="0" err="1">
                <a:latin typeface="Times New Roman" panose="02020603050405020304" pitchFamily="18" charset="0"/>
                <a:cs typeface="Times New Roman" panose="02020603050405020304" pitchFamily="18" charset="0"/>
                <a:sym typeface="+mn-ea"/>
              </a:rPr>
              <a:t>Thippa</a:t>
            </a:r>
            <a:r>
              <a:rPr lang="en-US" sz="2800" dirty="0">
                <a:latin typeface="Times New Roman" panose="02020603050405020304" pitchFamily="18" charset="0"/>
                <a:cs typeface="Times New Roman" panose="02020603050405020304" pitchFamily="18" charset="0"/>
                <a:sym typeface="+mn-ea"/>
              </a:rPr>
              <a:t> Reddy </a:t>
            </a:r>
            <a:r>
              <a:rPr lang="en-US" sz="2800" dirty="0" err="1">
                <a:latin typeface="Times New Roman" panose="02020603050405020304" pitchFamily="18" charset="0"/>
                <a:cs typeface="Times New Roman" panose="02020603050405020304" pitchFamily="18" charset="0"/>
                <a:sym typeface="+mn-ea"/>
              </a:rPr>
              <a:t>Gadekallu</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Neelu</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Khare</a:t>
            </a:r>
            <a:r>
              <a:rPr lang="en-US" sz="2800" dirty="0">
                <a:latin typeface="Times New Roman" panose="02020603050405020304" pitchFamily="18" charset="0"/>
                <a:cs typeface="Times New Roman" panose="02020603050405020304" pitchFamily="18" charset="0"/>
                <a:sym typeface="+mn-ea"/>
              </a:rPr>
              <a:t>, Sweta Bhattacharya, Saurabh Singh, Praveen Kumar Reddy </a:t>
            </a:r>
            <a:r>
              <a:rPr lang="en-US" sz="2800" dirty="0" err="1">
                <a:latin typeface="Times New Roman" panose="02020603050405020304" pitchFamily="18" charset="0"/>
                <a:cs typeface="Times New Roman" panose="02020603050405020304" pitchFamily="18" charset="0"/>
                <a:sym typeface="+mn-ea"/>
              </a:rPr>
              <a:t>Maddikunta</a:t>
            </a:r>
            <a:r>
              <a:rPr lang="en-US" sz="2800" dirty="0">
                <a:latin typeface="Times New Roman" panose="02020603050405020304" pitchFamily="18" charset="0"/>
                <a:cs typeface="Times New Roman" panose="02020603050405020304" pitchFamily="18" charset="0"/>
                <a:sym typeface="+mn-ea"/>
              </a:rPr>
              <a:t> &amp; Gautam Srivastava. </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“Deep neural networks to predict diabetic retinopathy”. </a:t>
            </a:r>
            <a:endParaRPr lang="en-US" sz="28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 Vijay Viswanathan.</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“Diabetic kidney disease and diabetic retinopathy: the ominous duo”.</a:t>
            </a:r>
            <a:endParaRPr lang="en-US" sz="28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Kalpana Dash, Aftab Ahmed, </a:t>
            </a:r>
            <a:r>
              <a:rPr lang="en-US" sz="2800" dirty="0" err="1">
                <a:latin typeface="Times New Roman" panose="02020603050405020304" pitchFamily="18" charset="0"/>
                <a:cs typeface="Times New Roman" panose="02020603050405020304" pitchFamily="18" charset="0"/>
                <a:sym typeface="+mn-ea"/>
              </a:rPr>
              <a:t>Sambit</a:t>
            </a:r>
            <a:r>
              <a:rPr lang="en-US" sz="2800" dirty="0">
                <a:latin typeface="Times New Roman" panose="02020603050405020304" pitchFamily="18" charset="0"/>
                <a:cs typeface="Times New Roman" panose="02020603050405020304" pitchFamily="18" charset="0"/>
                <a:sym typeface="+mn-ea"/>
              </a:rPr>
              <a:t> Das, Balaji </a:t>
            </a:r>
            <a:r>
              <a:rPr lang="en-US" sz="2800" dirty="0" err="1">
                <a:latin typeface="Times New Roman" panose="02020603050405020304" pitchFamily="18" charset="0"/>
                <a:cs typeface="Times New Roman" panose="02020603050405020304" pitchFamily="18" charset="0"/>
                <a:sym typeface="+mn-ea"/>
              </a:rPr>
              <a:t>Jaganmohan</a:t>
            </a:r>
            <a:r>
              <a:rPr lang="en-US" sz="2800" dirty="0">
                <a:latin typeface="Times New Roman" panose="02020603050405020304" pitchFamily="18" charset="0"/>
                <a:cs typeface="Times New Roman" panose="02020603050405020304" pitchFamily="18" charset="0"/>
                <a:sym typeface="+mn-ea"/>
              </a:rPr>
              <a:t>, Surekha </a:t>
            </a:r>
            <a:r>
              <a:rPr lang="en-US" sz="2800" dirty="0" err="1">
                <a:latin typeface="Times New Roman" panose="02020603050405020304" pitchFamily="18" charset="0"/>
                <a:cs typeface="Times New Roman" panose="02020603050405020304" pitchFamily="18" charset="0"/>
                <a:sym typeface="+mn-ea"/>
              </a:rPr>
              <a:t>Tippisetty</a:t>
            </a:r>
            <a:r>
              <a:rPr lang="en-US" sz="2800" dirty="0">
                <a:latin typeface="Times New Roman" panose="02020603050405020304" pitchFamily="18" charset="0"/>
                <a:cs typeface="Times New Roman" panose="02020603050405020304" pitchFamily="18" charset="0"/>
                <a:sym typeface="+mn-ea"/>
              </a:rPr>
              <a:t>,         Vamsi Krishna </a:t>
            </a:r>
            <a:r>
              <a:rPr lang="en-US" sz="2800" dirty="0" err="1">
                <a:latin typeface="Times New Roman" panose="02020603050405020304" pitchFamily="18" charset="0"/>
                <a:cs typeface="Times New Roman" panose="02020603050405020304" pitchFamily="18" charset="0"/>
                <a:sym typeface="+mn-ea"/>
              </a:rPr>
              <a:t>Kolukula</a:t>
            </a:r>
            <a:r>
              <a:rPr lang="en-US" sz="2800" dirty="0">
                <a:latin typeface="Times New Roman" panose="02020603050405020304" pitchFamily="18" charset="0"/>
                <a:cs typeface="Times New Roman" panose="02020603050405020304" pitchFamily="18" charset="0"/>
                <a:sym typeface="+mn-ea"/>
              </a:rPr>
              <a:t> &amp; Krishna G. Seshadri.</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“Diabetic retinopathy and its association with low glomerular filtration rate:</a:t>
            </a:r>
            <a:endParaRPr lang="en-US" sz="2800" dirty="0">
              <a:latin typeface="Times New Roman" panose="02020603050405020304" pitchFamily="18" charset="0"/>
              <a:cs typeface="Times New Roman" panose="02020603050405020304" pitchFamily="18" charset="0"/>
              <a:sym typeface="+mn-ea"/>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a cross-sectional analysis of diabetes patients of community clinics across India”.</a:t>
            </a:r>
            <a:endParaRPr lang="en-US" sz="2800" dirty="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Shivang</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Ganjoo</a:t>
            </a:r>
            <a:r>
              <a:rPr lang="en-US" sz="2800" dirty="0">
                <a:latin typeface="Times New Roman" panose="02020603050405020304" pitchFamily="18" charset="0"/>
                <a:cs typeface="Times New Roman" panose="02020603050405020304" pitchFamily="18" charset="0"/>
                <a:sym typeface="+mn-ea"/>
              </a:rPr>
              <a:t>,</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“Diabetic Retinopathy Detection with ResNet50”. </a:t>
            </a:r>
            <a:endParaRPr lang="en-US" sz="28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Mobeen</a:t>
            </a:r>
            <a:r>
              <a:rPr lang="en-US" sz="2800" dirty="0">
                <a:latin typeface="Times New Roman" panose="02020603050405020304" pitchFamily="18" charset="0"/>
                <a:cs typeface="Times New Roman" panose="02020603050405020304" pitchFamily="18" charset="0"/>
                <a:sym typeface="+mn-ea"/>
              </a:rPr>
              <a:t>-</a:t>
            </a:r>
            <a:r>
              <a:rPr lang="en-US" sz="2800" dirty="0" err="1">
                <a:latin typeface="Times New Roman" panose="02020603050405020304" pitchFamily="18" charset="0"/>
                <a:cs typeface="Times New Roman" panose="02020603050405020304" pitchFamily="18" charset="0"/>
                <a:sym typeface="+mn-ea"/>
              </a:rPr>
              <a:t>ur</a:t>
            </a:r>
            <a:r>
              <a:rPr lang="en-US" sz="2800" dirty="0">
                <a:latin typeface="Times New Roman" panose="02020603050405020304" pitchFamily="18" charset="0"/>
                <a:cs typeface="Times New Roman" panose="02020603050405020304" pitchFamily="18" charset="0"/>
                <a:sym typeface="+mn-ea"/>
              </a:rPr>
              <a:t>-Rehman, </a:t>
            </a:r>
            <a:r>
              <a:rPr lang="en-US" sz="2800" dirty="0" err="1">
                <a:latin typeface="Times New Roman" panose="02020603050405020304" pitchFamily="18" charset="0"/>
                <a:cs typeface="Times New Roman" panose="02020603050405020304" pitchFamily="18" charset="0"/>
                <a:sym typeface="+mn-ea"/>
              </a:rPr>
              <a:t>Sharzil</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Haris</a:t>
            </a:r>
            <a:r>
              <a:rPr lang="en-US" sz="2800" dirty="0">
                <a:latin typeface="Times New Roman" panose="02020603050405020304" pitchFamily="18" charset="0"/>
                <a:cs typeface="Times New Roman" panose="02020603050405020304" pitchFamily="18" charset="0"/>
                <a:sym typeface="+mn-ea"/>
              </a:rPr>
              <a:t> Khan, Zeeshan Abbas &amp; S.M. Danish Rizvi. </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“Classification of Diabetic Retinopathy Images Based on </a:t>
            </a:r>
            <a:r>
              <a:rPr lang="en-US" sz="2800" dirty="0" err="1">
                <a:latin typeface="Times New Roman" panose="02020603050405020304" pitchFamily="18" charset="0"/>
                <a:cs typeface="Times New Roman" panose="02020603050405020304" pitchFamily="18" charset="0"/>
                <a:sym typeface="+mn-ea"/>
              </a:rPr>
              <a:t>Customised</a:t>
            </a:r>
            <a:r>
              <a:rPr lang="en-US" sz="2800" dirty="0">
                <a:latin typeface="Times New Roman" panose="02020603050405020304" pitchFamily="18" charset="0"/>
                <a:cs typeface="Times New Roman" panose="02020603050405020304" pitchFamily="18" charset="0"/>
                <a:sym typeface="+mn-ea"/>
              </a:rPr>
              <a:t> CNN Architecture</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9325"/>
          </a:xfrm>
        </p:spPr>
        <p:txBody>
          <a:bodyPr/>
          <a:lstStyle/>
          <a:p>
            <a:r>
              <a:rPr lang="en-IN" b="1" dirty="0">
                <a:latin typeface="Times New Roman" panose="02020603050405020304" pitchFamily="18" charset="0"/>
                <a:cs typeface="Times New Roman" panose="02020603050405020304" pitchFamily="18" charset="0"/>
              </a:rPr>
              <a:t>References:</a:t>
            </a:r>
            <a:endParaRPr lang="en-IN" b="1" dirty="0"/>
          </a:p>
        </p:txBody>
      </p:sp>
      <p:sp>
        <p:nvSpPr>
          <p:cNvPr id="3" name="Content Placeholder 2"/>
          <p:cNvSpPr>
            <a:spLocks noGrp="1"/>
          </p:cNvSpPr>
          <p:nvPr>
            <p:ph idx="1"/>
          </p:nvPr>
        </p:nvSpPr>
        <p:spPr>
          <a:xfrm>
            <a:off x="838200" y="1495425"/>
            <a:ext cx="10515600" cy="4681538"/>
          </a:xfrm>
        </p:spPr>
        <p:txBody>
          <a:bodyPr>
            <a:normAutofit fontScale="77500" lnSpcReduction="20000"/>
          </a:bodyPr>
          <a:lstStyle/>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Mohit Tripathi.</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“Image Processing using CNN: A beginners guide”.</a:t>
            </a:r>
            <a:endParaRPr lang="en-US" sz="28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Shu-I Pao, Hong-Zin Lin, </a:t>
            </a:r>
            <a:r>
              <a:rPr lang="en-US" sz="2800" dirty="0" err="1">
                <a:latin typeface="Times New Roman" panose="02020603050405020304" pitchFamily="18" charset="0"/>
                <a:cs typeface="Times New Roman" panose="02020603050405020304" pitchFamily="18" charset="0"/>
                <a:sym typeface="+mn-ea"/>
              </a:rPr>
              <a:t>Ke</a:t>
            </a:r>
            <a:r>
              <a:rPr lang="en-US" sz="2800" dirty="0">
                <a:latin typeface="Times New Roman" panose="02020603050405020304" pitchFamily="18" charset="0"/>
                <a:cs typeface="Times New Roman" panose="02020603050405020304" pitchFamily="18" charset="0"/>
                <a:sym typeface="+mn-ea"/>
              </a:rPr>
              <a:t>-Hung </a:t>
            </a:r>
            <a:r>
              <a:rPr lang="en-US" sz="2800" dirty="0" err="1">
                <a:latin typeface="Times New Roman" panose="02020603050405020304" pitchFamily="18" charset="0"/>
                <a:cs typeface="Times New Roman" panose="02020603050405020304" pitchFamily="18" charset="0"/>
                <a:sym typeface="+mn-ea"/>
              </a:rPr>
              <a:t>Chien</a:t>
            </a:r>
            <a:r>
              <a:rPr lang="en-US" sz="2800" dirty="0">
                <a:latin typeface="Times New Roman" panose="02020603050405020304" pitchFamily="18" charset="0"/>
                <a:cs typeface="Times New Roman" panose="02020603050405020304" pitchFamily="18" charset="0"/>
                <a:sym typeface="+mn-ea"/>
              </a:rPr>
              <a:t>, Ming-Cheng Tai, </a:t>
            </a:r>
            <a:r>
              <a:rPr lang="en-US" sz="2800" dirty="0" err="1">
                <a:latin typeface="Times New Roman" panose="02020603050405020304" pitchFamily="18" charset="0"/>
                <a:cs typeface="Times New Roman" panose="02020603050405020304" pitchFamily="18" charset="0"/>
                <a:sym typeface="+mn-ea"/>
              </a:rPr>
              <a:t>Jiann-Torng</a:t>
            </a:r>
            <a:r>
              <a:rPr lang="en-US" sz="2800" dirty="0">
                <a:latin typeface="Times New Roman" panose="02020603050405020304" pitchFamily="18" charset="0"/>
                <a:cs typeface="Times New Roman" panose="02020603050405020304" pitchFamily="18" charset="0"/>
                <a:sym typeface="+mn-ea"/>
              </a:rPr>
              <a:t> Chen </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&amp; Gen-Min Lin.   </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“Detection of Diabetic Retinopathy Using </a:t>
            </a:r>
            <a:r>
              <a:rPr lang="en-US" sz="2800" dirty="0" err="1">
                <a:latin typeface="Times New Roman" panose="02020603050405020304" pitchFamily="18" charset="0"/>
                <a:cs typeface="Times New Roman" panose="02020603050405020304" pitchFamily="18" charset="0"/>
                <a:sym typeface="+mn-ea"/>
              </a:rPr>
              <a:t>Bichannel</a:t>
            </a:r>
            <a:r>
              <a:rPr lang="en-US" sz="2800" dirty="0">
                <a:latin typeface="Times New Roman" panose="02020603050405020304" pitchFamily="18" charset="0"/>
                <a:cs typeface="Times New Roman" panose="02020603050405020304" pitchFamily="18" charset="0"/>
                <a:sym typeface="+mn-ea"/>
              </a:rPr>
              <a:t> Convolutional Neural Network”.</a:t>
            </a:r>
            <a:endParaRPr lang="en-US" sz="28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err="1">
                <a:latin typeface="Times New Roman" panose="02020603050405020304" pitchFamily="18" charset="0"/>
                <a:cs typeface="Times New Roman" panose="02020603050405020304" pitchFamily="18" charset="0"/>
                <a:sym typeface="+mn-ea"/>
              </a:rPr>
              <a:t>Maziyar</a:t>
            </a:r>
            <a:r>
              <a:rPr lang="en-US" sz="2800" dirty="0">
                <a:latin typeface="Times New Roman" panose="02020603050405020304" pitchFamily="18" charset="0"/>
                <a:cs typeface="Times New Roman" panose="02020603050405020304" pitchFamily="18" charset="0"/>
                <a:sym typeface="+mn-ea"/>
              </a:rPr>
              <a:t> M. </a:t>
            </a:r>
            <a:r>
              <a:rPr lang="en-US" sz="2800" dirty="0" err="1">
                <a:latin typeface="Times New Roman" panose="02020603050405020304" pitchFamily="18" charset="0"/>
                <a:cs typeface="Times New Roman" panose="02020603050405020304" pitchFamily="18" charset="0"/>
                <a:sym typeface="+mn-ea"/>
              </a:rPr>
              <a:t>Khansari</a:t>
            </a:r>
            <a:r>
              <a:rPr lang="en-US" sz="2800" dirty="0">
                <a:latin typeface="Times New Roman" panose="02020603050405020304" pitchFamily="18" charset="0"/>
                <a:cs typeface="Times New Roman" panose="02020603050405020304" pitchFamily="18" charset="0"/>
                <a:sym typeface="+mn-ea"/>
              </a:rPr>
              <a:t>, William D. O’Neill, Richard D. Penn, Norman P. Blair</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&amp; </a:t>
            </a:r>
            <a:r>
              <a:rPr lang="en-US" sz="2800" dirty="0" err="1">
                <a:latin typeface="Times New Roman" panose="02020603050405020304" pitchFamily="18" charset="0"/>
                <a:cs typeface="Times New Roman" panose="02020603050405020304" pitchFamily="18" charset="0"/>
                <a:sym typeface="+mn-ea"/>
              </a:rPr>
              <a:t>Mahnaz</a:t>
            </a:r>
            <a:r>
              <a:rPr lang="en-US" sz="2800" dirty="0">
                <a:latin typeface="Times New Roman" panose="02020603050405020304" pitchFamily="18" charset="0"/>
                <a:cs typeface="Times New Roman" panose="02020603050405020304" pitchFamily="18" charset="0"/>
                <a:sym typeface="+mn-ea"/>
              </a:rPr>
              <a:t> Shahidi  </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“Detection of Subclinical Diabetic Retinopathy by Fine Structure Analysis of Retinal</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Images”.  </a:t>
            </a:r>
            <a:endParaRPr lang="en-US" sz="28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Louis </a:t>
            </a:r>
            <a:r>
              <a:rPr lang="en-US" sz="2800" dirty="0" err="1">
                <a:latin typeface="Times New Roman" panose="02020603050405020304" pitchFamily="18" charset="0"/>
                <a:cs typeface="Times New Roman" panose="02020603050405020304" pitchFamily="18" charset="0"/>
                <a:sym typeface="+mn-ea"/>
              </a:rPr>
              <a:t>Zizhao</a:t>
            </a:r>
            <a:r>
              <a:rPr lang="en-US" sz="2800" dirty="0">
                <a:latin typeface="Times New Roman" panose="02020603050405020304" pitchFamily="18" charset="0"/>
                <a:cs typeface="Times New Roman" panose="02020603050405020304" pitchFamily="18" charset="0"/>
                <a:sym typeface="+mn-ea"/>
              </a:rPr>
              <a:t> Wang, Carol Y Cheung, Robyn J </a:t>
            </a:r>
            <a:r>
              <a:rPr lang="en-US" sz="2800" dirty="0" err="1">
                <a:latin typeface="Times New Roman" panose="02020603050405020304" pitchFamily="18" charset="0"/>
                <a:cs typeface="Times New Roman" panose="02020603050405020304" pitchFamily="18" charset="0"/>
                <a:sym typeface="+mn-ea"/>
              </a:rPr>
              <a:t>Tapp</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Haslina</a:t>
            </a:r>
            <a:r>
              <a:rPr lang="en-US" sz="2800" dirty="0">
                <a:latin typeface="Times New Roman" panose="02020603050405020304" pitchFamily="18" charset="0"/>
                <a:cs typeface="Times New Roman" panose="02020603050405020304" pitchFamily="18" charset="0"/>
                <a:sym typeface="+mn-ea"/>
              </a:rPr>
              <a:t> Hamzah, Gavin Tan, </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Daniel Ting, Ecosse Lamoureux &amp; Tien Yin Wong.</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“Availability and variability in guidelines on diabetic retinopathy screening in Asian </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countries”.</a:t>
            </a:r>
            <a:endParaRPr lang="en-US" sz="28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9876"/>
            <a:ext cx="10515600" cy="315912"/>
          </a:xfrm>
        </p:spPr>
        <p:txBody>
          <a:bodyPr>
            <a:normAutofit fontScale="90000"/>
          </a:bodyPr>
          <a:lstStyle/>
          <a:p>
            <a:r>
              <a:rPr lang="en-IN" b="1" dirty="0">
                <a:latin typeface="Times New Roman" panose="02020603050405020304" pitchFamily="18" charset="0"/>
                <a:cs typeface="Times New Roman" panose="02020603050405020304" pitchFamily="18" charset="0"/>
              </a:rPr>
              <a:t>References:</a:t>
            </a:r>
            <a:endParaRPr lang="en-IN" b="1" dirty="0"/>
          </a:p>
        </p:txBody>
      </p:sp>
      <p:sp>
        <p:nvSpPr>
          <p:cNvPr id="3" name="Content Placeholder 2"/>
          <p:cNvSpPr>
            <a:spLocks noGrp="1"/>
          </p:cNvSpPr>
          <p:nvPr>
            <p:ph idx="1"/>
          </p:nvPr>
        </p:nvSpPr>
        <p:spPr>
          <a:xfrm>
            <a:off x="838200" y="981075"/>
            <a:ext cx="10515600" cy="5195888"/>
          </a:xfrm>
        </p:spPr>
        <p:txBody>
          <a:bodyPr>
            <a:normAutofit fontScale="85000" lnSpcReduction="20000"/>
          </a:bodyPr>
          <a:lstStyle/>
          <a:p>
            <a:pPr>
              <a:buFont typeface="Wingdings" panose="05000000000000000000" charset="0"/>
              <a:buChar char="Ø"/>
            </a:pPr>
            <a:r>
              <a:rPr lang="en-US" sz="2800" dirty="0" err="1">
                <a:latin typeface="Times New Roman" panose="02020603050405020304" pitchFamily="18" charset="0"/>
                <a:cs typeface="Times New Roman" panose="02020603050405020304" pitchFamily="18" charset="0"/>
                <a:sym typeface="+mn-ea"/>
              </a:rPr>
              <a:t>GauravSaxena</a:t>
            </a:r>
            <a:r>
              <a:rPr lang="en-US" sz="2800" dirty="0">
                <a:latin typeface="Times New Roman" panose="02020603050405020304" pitchFamily="18" charset="0"/>
                <a:cs typeface="Times New Roman" panose="02020603050405020304" pitchFamily="18" charset="0"/>
                <a:sym typeface="+mn-ea"/>
              </a:rPr>
              <a:t>, Dhirendra </a:t>
            </a:r>
            <a:r>
              <a:rPr lang="en-US" sz="2800" dirty="0" err="1">
                <a:latin typeface="Times New Roman" panose="02020603050405020304" pitchFamily="18" charset="0"/>
                <a:cs typeface="Times New Roman" panose="02020603050405020304" pitchFamily="18" charset="0"/>
                <a:sym typeface="+mn-ea"/>
              </a:rPr>
              <a:t>KumarVerma</a:t>
            </a:r>
            <a:r>
              <a:rPr lang="en-US" sz="2800" dirty="0">
                <a:latin typeface="Times New Roman" panose="02020603050405020304" pitchFamily="18" charset="0"/>
                <a:cs typeface="Times New Roman" panose="02020603050405020304" pitchFamily="18" charset="0"/>
                <a:sym typeface="+mn-ea"/>
              </a:rPr>
              <a:t>, Amit </a:t>
            </a:r>
            <a:r>
              <a:rPr lang="en-US" sz="2800" dirty="0" err="1">
                <a:latin typeface="Times New Roman" panose="02020603050405020304" pitchFamily="18" charset="0"/>
                <a:cs typeface="Times New Roman" panose="02020603050405020304" pitchFamily="18" charset="0"/>
                <a:sym typeface="+mn-ea"/>
              </a:rPr>
              <a:t>Paraye</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AlpanaRajan</a:t>
            </a:r>
            <a:r>
              <a:rPr lang="en-US" sz="2800" dirty="0">
                <a:latin typeface="Times New Roman" panose="02020603050405020304" pitchFamily="18" charset="0"/>
                <a:cs typeface="Times New Roman" panose="02020603050405020304" pitchFamily="18" charset="0"/>
                <a:sym typeface="+mn-ea"/>
              </a:rPr>
              <a:t> &amp; </a:t>
            </a:r>
            <a:r>
              <a:rPr lang="en-US" sz="2800" dirty="0" err="1">
                <a:latin typeface="Times New Roman" panose="02020603050405020304" pitchFamily="18" charset="0"/>
                <a:cs typeface="Times New Roman" panose="02020603050405020304" pitchFamily="18" charset="0"/>
                <a:sym typeface="+mn-ea"/>
              </a:rPr>
              <a:t>AnilRawat</a:t>
            </a:r>
            <a:r>
              <a:rPr lang="en-US" sz="2800" dirty="0">
                <a:latin typeface="Times New Roman" panose="02020603050405020304" pitchFamily="18" charset="0"/>
                <a:cs typeface="Times New Roman" panose="02020603050405020304" pitchFamily="18" charset="0"/>
                <a:sym typeface="+mn-ea"/>
              </a:rPr>
              <a:t>.</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“Improved and robust deep learning agent for preliminary detection of Diabetic </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Retinopathy using public datasets”.</a:t>
            </a:r>
            <a:endParaRPr lang="en-US" sz="28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Seema Garg &amp; Richard M. Davis.</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“Diabetic Retinopathy Screening Update”.</a:t>
            </a:r>
            <a:endParaRPr lang="en-US" sz="28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Mike </a:t>
            </a:r>
            <a:r>
              <a:rPr lang="en-US" sz="2800" dirty="0" err="1">
                <a:latin typeface="Times New Roman" panose="02020603050405020304" pitchFamily="18" charset="0"/>
                <a:cs typeface="Times New Roman" panose="02020603050405020304" pitchFamily="18" charset="0"/>
                <a:sym typeface="+mn-ea"/>
              </a:rPr>
              <a:t>Voets</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Kajsa</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Møllersen</a:t>
            </a:r>
            <a:r>
              <a:rPr lang="en-US" sz="2800" dirty="0">
                <a:latin typeface="Times New Roman" panose="02020603050405020304" pitchFamily="18" charset="0"/>
                <a:cs typeface="Times New Roman" panose="02020603050405020304" pitchFamily="18" charset="0"/>
                <a:sym typeface="+mn-ea"/>
              </a:rPr>
              <a:t> &amp; Lars </a:t>
            </a:r>
            <a:r>
              <a:rPr lang="en-US" sz="2800" dirty="0" err="1">
                <a:latin typeface="Times New Roman" panose="02020603050405020304" pitchFamily="18" charset="0"/>
                <a:cs typeface="Times New Roman" panose="02020603050405020304" pitchFamily="18" charset="0"/>
                <a:sym typeface="+mn-ea"/>
              </a:rPr>
              <a:t>Ailo</a:t>
            </a:r>
            <a:r>
              <a:rPr lang="en-US" sz="2800" dirty="0">
                <a:latin typeface="Times New Roman" panose="02020603050405020304" pitchFamily="18" charset="0"/>
                <a:cs typeface="Times New Roman" panose="02020603050405020304" pitchFamily="18" charset="0"/>
                <a:sym typeface="+mn-ea"/>
              </a:rPr>
              <a:t> Bongo.</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“Development and validation of a deep learning algorithm for detection of Diabetic</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Retinopathy in retinal fundus photographs”.</a:t>
            </a:r>
            <a:endParaRPr lang="en-US" sz="2800" dirty="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Soumya Joshi, Dhirendra Kumar Verma, Gaurav Saxena &amp; Amit </a:t>
            </a:r>
            <a:r>
              <a:rPr lang="en-US" sz="2800" dirty="0" err="1">
                <a:latin typeface="Times New Roman" panose="02020603050405020304" pitchFamily="18" charset="0"/>
                <a:cs typeface="Times New Roman" panose="02020603050405020304" pitchFamily="18" charset="0"/>
                <a:sym typeface="+mn-ea"/>
              </a:rPr>
              <a:t>Paraye</a:t>
            </a:r>
            <a:r>
              <a:rPr lang="en-US" sz="2800" dirty="0">
                <a:latin typeface="Times New Roman" panose="02020603050405020304" pitchFamily="18" charset="0"/>
                <a:cs typeface="Times New Roman" panose="02020603050405020304" pitchFamily="18" charset="0"/>
                <a:sym typeface="+mn-ea"/>
              </a:rPr>
              <a:t>.</a:t>
            </a:r>
            <a:endParaRPr lang="en-US" sz="2800"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800" dirty="0">
                <a:latin typeface="Times New Roman" panose="02020603050405020304" pitchFamily="18" charset="0"/>
                <a:cs typeface="Times New Roman" panose="02020603050405020304" pitchFamily="18" charset="0"/>
                <a:sym typeface="+mn-ea"/>
              </a:rPr>
              <a:t>         “Issues in Training a Convolutional Neural Network Model for Image Classification”.</a:t>
            </a:r>
            <a:endParaRPr lang="en-US" sz="28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800" dirty="0">
                <a:latin typeface="Times New Roman" panose="02020603050405020304" pitchFamily="18" charset="0"/>
                <a:cs typeface="Times New Roman" panose="02020603050405020304" pitchFamily="18" charset="0"/>
                <a:sym typeface="+mn-ea"/>
              </a:rPr>
              <a:t>"Diabetic Retinopathy Detection." Kaggle.</a:t>
            </a:r>
            <a:endParaRPr lang="en-US" sz="28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endParaRPr lang="en-IN" dirty="0"/>
          </a:p>
        </p:txBody>
      </p:sp>
      <p:sp>
        <p:nvSpPr>
          <p:cNvPr id="3" name="Content Placeholder 2"/>
          <p:cNvSpPr>
            <a:spLocks noGrp="1"/>
          </p:cNvSpPr>
          <p:nvPr>
            <p:ph idx="1"/>
          </p:nvPr>
        </p:nvSpPr>
        <p:spPr/>
        <p:txBody>
          <a:bodyPr/>
          <a:lstStyle/>
          <a:p>
            <a:pPr marL="0" indent="0" algn="ctr">
              <a:buNone/>
            </a:pPr>
            <a:endParaRPr lang="en-US" b="1" dirty="0">
              <a:latin typeface="Times New Roman" panose="02020603050405020304"/>
              <a:ea typeface="Times New Roman" panose="02020603050405020304"/>
              <a:cs typeface="Times New Roman" panose="02020603050405020304"/>
              <a:sym typeface="Times New Roman" panose="02020603050405020304"/>
            </a:endParaRPr>
          </a:p>
          <a:p>
            <a:pPr marL="0" indent="0" algn="ctr">
              <a:buNone/>
            </a:pPr>
            <a:endParaRPr lang="en-US" b="1" dirty="0">
              <a:latin typeface="Times New Roman" panose="02020603050405020304"/>
              <a:ea typeface="Times New Roman" panose="02020603050405020304"/>
              <a:cs typeface="Times New Roman" panose="02020603050405020304"/>
              <a:sym typeface="Times New Roman" panose="02020603050405020304"/>
            </a:endParaRPr>
          </a:p>
          <a:p>
            <a:pPr marL="0" indent="0" algn="ctr">
              <a:buNone/>
            </a:pPr>
            <a:endParaRPr lang="en-US" b="1" dirty="0">
              <a:latin typeface="Times New Roman" panose="02020603050405020304"/>
              <a:ea typeface="Times New Roman" panose="02020603050405020304"/>
              <a:cs typeface="Times New Roman" panose="02020603050405020304"/>
              <a:sym typeface="Times New Roman" panose="02020603050405020304"/>
            </a:endParaRPr>
          </a:p>
          <a:p>
            <a:pPr marL="0" indent="0" algn="ctr">
              <a:buNone/>
            </a:pPr>
            <a:r>
              <a:rPr lang="en-US" b="1" dirty="0">
                <a:latin typeface="Times New Roman" panose="02020603050405020304"/>
                <a:ea typeface="Times New Roman" panose="02020603050405020304"/>
                <a:cs typeface="Times New Roman" panose="02020603050405020304"/>
                <a:sym typeface="Times New Roman" panose="02020603050405020304"/>
              </a:rPr>
              <a:t>THANK YOU</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Key challenges: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2400">
                <a:latin typeface="Times New Roman" panose="02020603050405020304"/>
                <a:ea typeface="Times New Roman" panose="02020603050405020304"/>
                <a:cs typeface="Times New Roman" panose="02020603050405020304"/>
                <a:sym typeface="Times New Roman" panose="02020603050405020304"/>
              </a:rPr>
              <a:t>Filtering the image datasets of Diabetic Retinopathy from the STARE database takes alot of time.</a:t>
            </a:r>
            <a:endParaRPr sz="2400">
              <a:latin typeface="Times New Roman" panose="02020603050405020304"/>
              <a:ea typeface="Times New Roman" panose="02020603050405020304"/>
              <a:cs typeface="Times New Roman" panose="02020603050405020304"/>
              <a:sym typeface="Times New Roman" panose="02020603050405020304"/>
            </a:endParaRPr>
          </a:p>
          <a:p>
            <a:r>
              <a:rPr lang="en-US" altLang="en-IN" sz="2400" dirty="0">
                <a:latin typeface="Times New Roman" panose="02020603050405020304" pitchFamily="18" charset="0"/>
                <a:cs typeface="Times New Roman" panose="02020603050405020304" pitchFamily="18" charset="0"/>
              </a:rPr>
              <a:t>Differentiating DR disease from fundus image.</a:t>
            </a:r>
            <a:endParaRPr lang="en-US" altLang="en-IN" sz="2400" dirty="0">
              <a:latin typeface="Times New Roman" panose="02020603050405020304" pitchFamily="18" charset="0"/>
              <a:cs typeface="Times New Roman" panose="02020603050405020304" pitchFamily="18" charset="0"/>
            </a:endParaRPr>
          </a:p>
          <a:p>
            <a:r>
              <a:rPr lang="en-US" sz="2400">
                <a:latin typeface="Times New Roman" panose="02020603050405020304"/>
                <a:ea typeface="Times New Roman" panose="02020603050405020304"/>
                <a:cs typeface="Times New Roman" panose="02020603050405020304"/>
                <a:sym typeface="Times New Roman" panose="02020603050405020304"/>
              </a:rPr>
              <a:t>High Processing System is required.</a:t>
            </a:r>
            <a:endParaRPr sz="2400">
              <a:latin typeface="Times New Roman" panose="02020603050405020304"/>
              <a:ea typeface="Times New Roman" panose="02020603050405020304"/>
              <a:cs typeface="Times New Roman" panose="02020603050405020304"/>
              <a:sym typeface="Times New Roman" panose="02020603050405020304"/>
            </a:endParaRPr>
          </a:p>
          <a:p>
            <a:endParaRPr lang="en-US" alt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Motivation:</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Diabetic Retinopathy is a deadly disease with no cure or prevention. Early detection and medications are the only way to stall it from complicating or becoming deadly. When a person is affected by DR, they slowly lose their eye sight leading to permanent blindness. This has lead us to take up this project and search for already existing methods used for early detection. We found certain flaws in those methods and thus decided to improve them with our proposed system for the betterment in treating people affected with this illness.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60000"/>
          </a:bodyPr>
          <a:lstStyle/>
          <a:p>
            <a:pPr lvl="0" algn="l">
              <a:lnSpc>
                <a:spcPct val="100000"/>
              </a:lnSpc>
              <a:buClr>
                <a:srgbClr val="CC0000"/>
              </a:buClr>
              <a:buFont typeface="Wingdings" panose="05000000000000000000" charset="0"/>
              <a:buChar char="Ø"/>
            </a:pPr>
            <a:r>
              <a:rPr lang="en-US" sz="3430" dirty="0">
                <a:latin typeface="Times New Roman" panose="02020603050405020304" pitchFamily="18" charset="0"/>
                <a:cs typeface="Times New Roman" panose="02020603050405020304" pitchFamily="18" charset="0"/>
                <a:sym typeface="+mn-ea"/>
              </a:rPr>
              <a:t>We proposed an approach with stage pretreatments that were performed to remove Diabetic retinopathy images from the given data sets and standardize them to a reasonable size and classified by Convolutional Neural Network which is a deep learning algorithm and success is achieved through deep learning technique. It proposed a system for predicting Diabetic retinopathy disease.</a:t>
            </a:r>
            <a:endParaRPr lang="en-US" sz="3430" dirty="0">
              <a:latin typeface="Times New Roman" panose="02020603050405020304" pitchFamily="18" charset="0"/>
              <a:cs typeface="Times New Roman" panose="02020603050405020304" pitchFamily="18" charset="0"/>
            </a:endParaRPr>
          </a:p>
          <a:p>
            <a:pPr lvl="0" algn="l">
              <a:lnSpc>
                <a:spcPct val="100000"/>
              </a:lnSpc>
              <a:buClr>
                <a:srgbClr val="CC0000"/>
              </a:buClr>
              <a:buFont typeface="Wingdings" panose="05000000000000000000" charset="0"/>
              <a:buChar char="Ø"/>
            </a:pPr>
            <a:r>
              <a:rPr lang="en-US" sz="3430" dirty="0">
                <a:latin typeface="Times New Roman" panose="02020603050405020304" pitchFamily="18" charset="0"/>
                <a:cs typeface="Times New Roman" panose="02020603050405020304" pitchFamily="18" charset="0"/>
                <a:sym typeface="+mn-ea"/>
              </a:rPr>
              <a:t>It explains about the experimental analysis of samples of images collected that are comprised of different stages Diabetic retinopathy disease. The primary attributes of the image are relied upon the shape and texture oriented features. An efficient disease detection and deep learning with convolutional neural networks (CNNs) achieved great success in the classification of various Diabetic retinopathy diseases.</a:t>
            </a:r>
            <a:endParaRPr lang="en-US" sz="3430" dirty="0">
              <a:latin typeface="Times New Roman" panose="02020603050405020304" pitchFamily="18" charset="0"/>
              <a:cs typeface="Times New Roman" panose="02020603050405020304" pitchFamily="18" charset="0"/>
            </a:endParaRPr>
          </a:p>
          <a:p>
            <a:pPr lvl="0" algn="l">
              <a:lnSpc>
                <a:spcPct val="100000"/>
              </a:lnSpc>
              <a:buClr>
                <a:srgbClr val="CC0000"/>
              </a:buClr>
              <a:buFont typeface="Wingdings" panose="05000000000000000000" charset="0"/>
              <a:buChar char="Ø"/>
            </a:pPr>
            <a:r>
              <a:rPr lang="en-US" sz="3430" dirty="0">
                <a:latin typeface="Times New Roman" panose="02020603050405020304" pitchFamily="18" charset="0"/>
                <a:cs typeface="Times New Roman" panose="02020603050405020304" pitchFamily="18" charset="0"/>
                <a:sym typeface="+mn-ea"/>
              </a:rPr>
              <a:t>A variety of neuron-wise and layer-wise visualization methods were applied using CNN, trained with a publicly available Diabetic retinopathy disease image dataset. The sample screenshots displays the Diabetic retinopathy disease detection using color based classification model and this model is deployed to a web application for Django (python) framework. </a:t>
            </a:r>
            <a:endParaRPr lang="en-US" sz="3430" dirty="0">
              <a:latin typeface="Times New Roman" panose="02020603050405020304" pitchFamily="18" charset="0"/>
              <a:cs typeface="Times New Roman" panose="02020603050405020304" pitchFamily="18" charset="0"/>
            </a:endParaRPr>
          </a:p>
          <a:p>
            <a:endParaRPr lang="en-IN" sz="34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515600" cy="638970"/>
          </a:xfrm>
        </p:spPr>
        <p:txBody>
          <a:bodyPr>
            <a:normAutofit/>
          </a:bodyPr>
          <a:lstStyle/>
          <a:p>
            <a:r>
              <a:rPr lang="en-US" sz="1600" b="1" dirty="0">
                <a:latin typeface="Times New Roman" panose="02020603050405020304" pitchFamily="18" charset="0"/>
                <a:cs typeface="Times New Roman" panose="02020603050405020304" pitchFamily="18" charset="0"/>
              </a:rPr>
              <a:t>LITERATURE SURVEY:</a:t>
            </a:r>
            <a:endParaRPr lang="en-IN" sz="1600" b="1" dirty="0">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nvPr>
        </p:nvGraphicFramePr>
        <p:xfrm>
          <a:off x="319405" y="556260"/>
          <a:ext cx="11553825" cy="5892165"/>
        </p:xfrm>
        <a:graphic>
          <a:graphicData uri="http://schemas.openxmlformats.org/drawingml/2006/table">
            <a:tbl>
              <a:tblPr firstRow="1" bandRow="1">
                <a:tableStyleId>{5C22544A-7EE6-4342-B048-85BDC9FD1C3A}</a:tableStyleId>
              </a:tblPr>
              <a:tblGrid>
                <a:gridCol w="2888615"/>
                <a:gridCol w="2887980"/>
                <a:gridCol w="2888615"/>
                <a:gridCol w="2888615"/>
              </a:tblGrid>
              <a:tr h="830580">
                <a:tc>
                  <a:txBody>
                    <a:bodyPr/>
                    <a:lstStyle/>
                    <a:p>
                      <a:r>
                        <a:rPr lang="en-US" sz="1200" dirty="0">
                          <a:latin typeface="Times New Roman" panose="02020603050405020304" pitchFamily="18" charset="0"/>
                          <a:cs typeface="Times New Roman" panose="02020603050405020304" pitchFamily="18" charset="0"/>
                        </a:rPr>
                        <a:t>Paper(year)</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Technique used</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Advantages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Disadvantages</a:t>
                      </a:r>
                      <a:endParaRPr lang="en-US" sz="1200" dirty="0">
                        <a:latin typeface="Times New Roman" panose="02020603050405020304" pitchFamily="18" charset="0"/>
                        <a:cs typeface="Times New Roman" panose="02020603050405020304" pitchFamily="18" charset="0"/>
                      </a:endParaRPr>
                    </a:p>
                  </a:txBody>
                  <a:tcPr/>
                </a:tc>
              </a:tr>
              <a:tr h="83121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i="0" kern="1200" dirty="0">
                          <a:solidFill>
                            <a:schemeClr val="dk1"/>
                          </a:solidFill>
                          <a:effectLst/>
                          <a:latin typeface="Times New Roman" panose="02020603050405020304" pitchFamily="18" charset="0"/>
                          <a:ea typeface="+mn-ea"/>
                          <a:cs typeface="Times New Roman" panose="02020603050405020304" pitchFamily="18" charset="0"/>
                        </a:rPr>
                        <a:t>A Deep Learning Ensemble Approach for Diabetic Retinopathy Detection   (2020)</a:t>
                      </a:r>
                      <a:endParaRPr lang="en-US" sz="12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sym typeface="+mn-ea"/>
                        </a:rPr>
                        <a:t>CNN model</a:t>
                      </a:r>
                      <a:endParaRPr lang="en-US" sz="1200" b="0" dirty="0">
                        <a:latin typeface="Times New Roman" panose="02020603050405020304" pitchFamily="18" charset="0"/>
                        <a:cs typeface="Times New Roman" panose="02020603050405020304" pitchFamily="18" charset="0"/>
                        <a:sym typeface="+mn-ea"/>
                      </a:endParaRPr>
                    </a:p>
                  </a:txBody>
                  <a:tcPr/>
                </a:tc>
                <a:tc>
                  <a:txBody>
                    <a:bodyPr/>
                    <a:lstStyle/>
                    <a:p>
                      <a:r>
                        <a:rPr lang="en-US" sz="1200" b="0" dirty="0">
                          <a:latin typeface="Times New Roman" panose="02020603050405020304" pitchFamily="18" charset="0"/>
                          <a:cs typeface="Times New Roman" panose="02020603050405020304" pitchFamily="18" charset="0"/>
                        </a:rPr>
                        <a:t>Very high accuracy</a:t>
                      </a:r>
                      <a:endParaRPr lang="en-US" sz="12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dirty="0">
                          <a:latin typeface="Times New Roman" panose="02020603050405020304" pitchFamily="18" charset="0"/>
                          <a:cs typeface="Times New Roman" panose="02020603050405020304" pitchFamily="18" charset="0"/>
                        </a:rPr>
                        <a:t>The method proposed, although finds PDR(final stage) cannot find the earlier symptoms or stages of DR</a:t>
                      </a:r>
                      <a:endParaRPr lang="en-US" sz="1200" b="0" dirty="0">
                        <a:latin typeface="Times New Roman" panose="02020603050405020304" pitchFamily="18" charset="0"/>
                        <a:cs typeface="Times New Roman" panose="02020603050405020304" pitchFamily="18" charset="0"/>
                      </a:endParaRPr>
                    </a:p>
                  </a:txBody>
                  <a:tcPr/>
                </a:tc>
              </a:tr>
              <a:tr h="830580">
                <a:tc>
                  <a:txBody>
                    <a:bodyPr/>
                    <a:lstStyle/>
                    <a:p>
                      <a:r>
                        <a:rPr lang="en-US" sz="1200" b="0" dirty="0">
                          <a:latin typeface="Times New Roman" panose="02020603050405020304" pitchFamily="18" charset="0"/>
                          <a:cs typeface="Times New Roman" panose="02020603050405020304" pitchFamily="18" charset="0"/>
                        </a:rPr>
                        <a:t>Improved and robust deep learning agent for preliminary detection of Diabetic Retinopathy using public datasets.  (2020)</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altLang="en-IN" sz="1200" b="0" dirty="0">
                          <a:latin typeface="Times New Roman" panose="02020603050405020304" pitchFamily="18" charset="0"/>
                          <a:cs typeface="Times New Roman" panose="02020603050405020304" pitchFamily="18" charset="0"/>
                        </a:rPr>
                        <a:t>Deep learning</a:t>
                      </a:r>
                      <a:endParaRPr lang="en-US" altLang="en-IN" sz="1200" b="0" dirty="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Fast coverage of data sets having image with similar feature size</a:t>
                      </a:r>
                      <a:endParaRPr lang="en-US" sz="12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dirty="0">
                          <a:latin typeface="Times New Roman" panose="02020603050405020304" pitchFamily="18" charset="0"/>
                          <a:cs typeface="Times New Roman" panose="02020603050405020304" pitchFamily="18" charset="0"/>
                        </a:rPr>
                        <a:t>Processing time is large because of the huge dataset that is used here.</a:t>
                      </a:r>
                      <a:endParaRPr lang="en-US" sz="1200" b="0" dirty="0">
                        <a:latin typeface="Times New Roman" panose="02020603050405020304" pitchFamily="18" charset="0"/>
                        <a:cs typeface="Times New Roman" panose="02020603050405020304" pitchFamily="18" charset="0"/>
                      </a:endParaRPr>
                    </a:p>
                  </a:txBody>
                  <a:tcPr/>
                </a:tc>
              </a:tr>
              <a:tr h="831215">
                <a:tc>
                  <a:txBody>
                    <a:bodyPr/>
                    <a:lstStyle/>
                    <a:p>
                      <a:r>
                        <a:rPr lang="en-US" sz="1200" b="0">
                          <a:latin typeface="Times New Roman" panose="02020603050405020304" pitchFamily="18" charset="0"/>
                          <a:cs typeface="Times New Roman" panose="02020603050405020304" pitchFamily="18" charset="0"/>
                        </a:rPr>
                        <a:t>Detection of Diabetic Retinopathy Using Bichannel Convolutional Neural Network</a:t>
                      </a:r>
                      <a:endParaRPr lang="en-US" sz="1200" b="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sym typeface="+mn-ea"/>
                        </a:rPr>
                        <a:t>(2020)</a:t>
                      </a:r>
                      <a:endParaRPr lang="en-US" sz="1200" b="0" dirty="0">
                        <a:latin typeface="Times New Roman" panose="02020603050405020304" pitchFamily="18" charset="0"/>
                        <a:cs typeface="Times New Roman" panose="02020603050405020304" pitchFamily="18" charset="0"/>
                      </a:endParaRPr>
                    </a:p>
                    <a:p>
                      <a:endParaRPr lang="en-US" sz="1200" b="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CNN model</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Improves the detection performance by deep learning</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Given dataset is relatively smaller.</a:t>
                      </a:r>
                      <a:endParaRPr lang="en-US" sz="1200" b="0" dirty="0">
                        <a:latin typeface="Times New Roman" panose="02020603050405020304" pitchFamily="18" charset="0"/>
                        <a:cs typeface="Times New Roman" panose="02020603050405020304" pitchFamily="18" charset="0"/>
                      </a:endParaRPr>
                    </a:p>
                  </a:txBody>
                  <a:tcPr/>
                </a:tc>
              </a:tr>
              <a:tr h="1737360">
                <a:tc>
                  <a:txBody>
                    <a:bodyPr/>
                    <a:lstStyle/>
                    <a:p>
                      <a:r>
                        <a:rPr lang="en-US" sz="1200" b="0" dirty="0">
                          <a:latin typeface="Times New Roman" panose="02020603050405020304" pitchFamily="18" charset="0"/>
                          <a:cs typeface="Times New Roman" panose="02020603050405020304" pitchFamily="18" charset="0"/>
                        </a:rPr>
                        <a:t>Diabetic Retinopathy Classification Using ResNet50 and VGG-16 Pretrained Networks. (2019)</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CNN model [ResNet50 and VGG-16]</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High accuracy</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The architectures require large training datasets and powerful machines to work as the time taken is very high. Even though the output yielded by these architectures are excellent, smaller architectures like LeNet and AlexNet are more successful as they are easily trainable and executable due to their small architecture.</a:t>
                      </a:r>
                      <a:endParaRPr lang="en-US" sz="1200" b="0" dirty="0">
                        <a:latin typeface="Times New Roman" panose="02020603050405020304" pitchFamily="18" charset="0"/>
                        <a:cs typeface="Times New Roman" panose="02020603050405020304" pitchFamily="18" charset="0"/>
                      </a:endParaRPr>
                    </a:p>
                  </a:txBody>
                  <a:tcPr/>
                </a:tc>
              </a:tr>
              <a:tr h="83121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dirty="0">
                          <a:latin typeface="Times New Roman" panose="02020603050405020304" pitchFamily="18" charset="0"/>
                          <a:cs typeface="Times New Roman" panose="02020603050405020304" pitchFamily="18" charset="0"/>
                        </a:rPr>
                        <a:t>Advances in the treatment of diabetic retinopathy   (2020)</a:t>
                      </a:r>
                      <a:endParaRPr lang="en-US" sz="12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dirty="0" err="1">
                          <a:latin typeface="Times New Roman" panose="02020603050405020304" pitchFamily="18" charset="0"/>
                          <a:cs typeface="Times New Roman" panose="02020603050405020304" pitchFamily="18" charset="0"/>
                        </a:rPr>
                        <a:t>CNN model [case study to use the most efficient model]</a:t>
                      </a:r>
                      <a:endParaRPr lang="en-US" sz="1200" b="0" dirty="0" err="1">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dirty="0">
                          <a:latin typeface="Times New Roman" panose="02020603050405020304" pitchFamily="18" charset="0"/>
                          <a:cs typeface="Times New Roman" panose="02020603050405020304" pitchFamily="18" charset="0"/>
                        </a:rPr>
                        <a:t>Well classified and high accuracy</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Not using simpler and more effective architectures like </a:t>
                      </a:r>
                      <a:r>
                        <a:rPr lang="en-US" sz="1200" b="0" dirty="0" err="1">
                          <a:latin typeface="Times New Roman" panose="02020603050405020304" pitchFamily="18" charset="0"/>
                          <a:cs typeface="Times New Roman" panose="02020603050405020304" pitchFamily="18" charset="0"/>
                        </a:rPr>
                        <a:t>Alexnet</a:t>
                      </a:r>
                      <a:r>
                        <a:rPr lang="en-US" sz="1200" b="0" dirty="0">
                          <a:latin typeface="Times New Roman" panose="02020603050405020304" pitchFamily="18" charset="0"/>
                          <a:cs typeface="Times New Roman" panose="02020603050405020304" pitchFamily="18" charset="0"/>
                        </a:rPr>
                        <a:t> and </a:t>
                      </a:r>
                      <a:r>
                        <a:rPr lang="en-US" sz="1200" b="0" dirty="0" err="1">
                          <a:latin typeface="Times New Roman" panose="02020603050405020304" pitchFamily="18" charset="0"/>
                          <a:cs typeface="Times New Roman" panose="02020603050405020304" pitchFamily="18" charset="0"/>
                        </a:rPr>
                        <a:t>Lenet</a:t>
                      </a:r>
                      <a:r>
                        <a:rPr lang="en-US" sz="1200" b="0" dirty="0">
                          <a:latin typeface="Times New Roman" panose="02020603050405020304" pitchFamily="18" charset="0"/>
                          <a:cs typeface="Times New Roman" panose="02020603050405020304" pitchFamily="18" charset="0"/>
                        </a:rPr>
                        <a:t> for image classification</a:t>
                      </a:r>
                      <a:endParaRPr lang="en-US" sz="1200" b="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142875"/>
            <a:ext cx="10515600" cy="538162"/>
          </a:xfrm>
        </p:spPr>
        <p:txBody>
          <a:bodyPr>
            <a:normAutofit/>
          </a:bodyPr>
          <a:lstStyle/>
          <a:p>
            <a:r>
              <a:rPr lang="en-IN" sz="2000" b="1" dirty="0">
                <a:latin typeface="Times New Roman" panose="02020603050405020304" pitchFamily="18" charset="0"/>
                <a:cs typeface="Times New Roman" panose="02020603050405020304" pitchFamily="18" charset="0"/>
              </a:rPr>
              <a:t>Literature survey:</a:t>
            </a:r>
            <a:endParaRPr lang="en-IN" sz="2000" b="1" dirty="0">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nvPr>
        </p:nvGraphicFramePr>
        <p:xfrm>
          <a:off x="743585" y="610235"/>
          <a:ext cx="10590530" cy="5908675"/>
        </p:xfrm>
        <a:graphic>
          <a:graphicData uri="http://schemas.openxmlformats.org/drawingml/2006/table">
            <a:tbl>
              <a:tblPr firstRow="1" bandRow="1">
                <a:tableStyleId>{5C22544A-7EE6-4342-B048-85BDC9FD1C3A}</a:tableStyleId>
              </a:tblPr>
              <a:tblGrid>
                <a:gridCol w="2632075"/>
                <a:gridCol w="2653030"/>
                <a:gridCol w="2652395"/>
                <a:gridCol w="2653030"/>
              </a:tblGrid>
              <a:tr h="998220">
                <a:tc>
                  <a:txBody>
                    <a:bodyPr/>
                    <a:lstStyle/>
                    <a:p>
                      <a:r>
                        <a:rPr lang="en-US" sz="1200" dirty="0">
                          <a:latin typeface="Times New Roman" panose="02020603050405020304" pitchFamily="18" charset="0"/>
                          <a:cs typeface="Times New Roman" panose="02020603050405020304" pitchFamily="18" charset="0"/>
                        </a:rPr>
                        <a:t>Paper(year)</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Technique used</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Advantages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Disadvantages</a:t>
                      </a:r>
                      <a:endParaRPr lang="en-US" sz="1200" dirty="0">
                        <a:latin typeface="Times New Roman" panose="02020603050405020304" pitchFamily="18" charset="0"/>
                        <a:cs typeface="Times New Roman" panose="02020603050405020304" pitchFamily="18" charset="0"/>
                      </a:endParaRPr>
                    </a:p>
                  </a:txBody>
                  <a:tcPr/>
                </a:tc>
              </a:tr>
              <a:tr h="118872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Classification of Diabetic Retinopathy Images by Using Deep Learning Models</a:t>
                      </a: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(2019)</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Deep learning</a:t>
                      </a:r>
                      <a:endParaRPr 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Pre-processing of the images is done before training stage</a:t>
                      </a:r>
                      <a:endParaRPr 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Image size is so high (2000x2000) which might not be idle for all the images from the available datasets and might also affect the clarity of the images which in-turn affects its accuracy</a:t>
                      </a:r>
                      <a:endParaRPr lang="en-US" sz="1200" dirty="0">
                        <a:latin typeface="Times New Roman" panose="02020603050405020304" pitchFamily="18" charset="0"/>
                        <a:cs typeface="Times New Roman" panose="02020603050405020304" pitchFamily="18" charset="0"/>
                      </a:endParaRPr>
                    </a:p>
                  </a:txBody>
                  <a:tcPr/>
                </a:tc>
              </a:tr>
              <a:tr h="93027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latin typeface="Times New Roman" panose="02020603050405020304" pitchFamily="18" charset="0"/>
                          <a:cs typeface="Times New Roman" panose="02020603050405020304" pitchFamily="18" charset="0"/>
                        </a:rPr>
                        <a:t>Detection of Diabetic Retinopathy and Maculopathy in Eye Fundus Images Using Deep Learning and Image Augmentation  (2019)</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altLang="en-IN" sz="1200" dirty="0">
                          <a:latin typeface="Times New Roman" panose="02020603050405020304" pitchFamily="18" charset="0"/>
                          <a:cs typeface="Times New Roman" panose="02020603050405020304" pitchFamily="18" charset="0"/>
                        </a:rPr>
                        <a:t>Deep learning</a:t>
                      </a:r>
                      <a:endParaRPr lang="en-US" altLang="en-IN" sz="1200" dirty="0">
                        <a:latin typeface="Times New Roman" panose="02020603050405020304" pitchFamily="18" charset="0"/>
                        <a:cs typeface="Times New Roman" panose="02020603050405020304" pitchFamily="18" charset="0"/>
                      </a:endParaRPr>
                    </a:p>
                  </a:txBody>
                  <a:tcPr/>
                </a:tc>
                <a:tc>
                  <a:txBody>
                    <a:bodyPr/>
                    <a:lstStyle/>
                    <a:p>
                      <a:r>
                        <a:rPr lang="en-IN" sz="1200" b="0" dirty="0">
                          <a:latin typeface="Times New Roman" panose="02020603050405020304" pitchFamily="18" charset="0"/>
                          <a:cs typeface="Times New Roman" panose="02020603050405020304" pitchFamily="18" charset="0"/>
                        </a:rPr>
                        <a:t>Using data augmentation and image classification technique together to yield high accuracy</a:t>
                      </a:r>
                      <a:endParaRPr lang="en-IN" sz="1200" b="0" dirty="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No actual implementation, thus no actual fact to backup the consistency of accuracy that is yielded</a:t>
                      </a:r>
                      <a:endParaRPr lang="en-US" sz="1200" b="0" dirty="0">
                        <a:latin typeface="Times New Roman" panose="02020603050405020304" pitchFamily="18" charset="0"/>
                        <a:cs typeface="Times New Roman" panose="02020603050405020304" pitchFamily="18" charset="0"/>
                      </a:endParaRPr>
                    </a:p>
                  </a:txBody>
                  <a:tcPr/>
                </a:tc>
              </a:tr>
              <a:tr h="93027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b="0" i="0" kern="1200" dirty="0">
                          <a:solidFill>
                            <a:schemeClr val="dk1"/>
                          </a:solidFill>
                          <a:effectLst/>
                          <a:latin typeface="Times New Roman" panose="02020603050405020304" pitchFamily="18" charset="0"/>
                          <a:ea typeface="+mn-ea"/>
                          <a:cs typeface="Times New Roman" panose="02020603050405020304" pitchFamily="18" charset="0"/>
                        </a:rPr>
                        <a:t>Issues in Training a Convolutional Neural Network Model for Image Classification </a:t>
                      </a:r>
                      <a:r>
                        <a:rPr lang="en-US" altLang="en-IN" sz="1200" b="0" i="0" kern="1200" dirty="0">
                          <a:solidFill>
                            <a:schemeClr val="dk1"/>
                          </a:solidFill>
                          <a:effectLst/>
                          <a:latin typeface="Times New Roman" panose="02020603050405020304" pitchFamily="18" charset="0"/>
                          <a:ea typeface="+mn-ea"/>
                          <a:cs typeface="Times New Roman" panose="02020603050405020304" pitchFamily="18" charset="0"/>
                        </a:rPr>
                        <a:t>  (2019)</a:t>
                      </a:r>
                      <a:endParaRPr lang="en-US" altLang="en-IN" sz="12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altLang="en-IN" sz="1200" dirty="0">
                          <a:latin typeface="Times New Roman" panose="02020603050405020304" pitchFamily="18" charset="0"/>
                          <a:cs typeface="Times New Roman" panose="02020603050405020304" pitchFamily="18" charset="0"/>
                        </a:rPr>
                        <a:t>CNN model</a:t>
                      </a:r>
                      <a:endParaRPr lang="en-US" altLang="en-IN" sz="1200" dirty="0">
                        <a:latin typeface="Times New Roman" panose="02020603050405020304" pitchFamily="18" charset="0"/>
                        <a:cs typeface="Times New Roman" panose="02020603050405020304" pitchFamily="18" charset="0"/>
                      </a:endParaRPr>
                    </a:p>
                  </a:txBody>
                  <a:tcPr/>
                </a:tc>
                <a:tc>
                  <a:txBody>
                    <a:bodyPr/>
                    <a:lstStyle/>
                    <a:p>
                      <a:r>
                        <a:rPr lang="en-US" sz="1200" b="0" dirty="0">
                          <a:latin typeface="Times New Roman" panose="02020603050405020304" pitchFamily="18" charset="0"/>
                          <a:cs typeface="Times New Roman" panose="02020603050405020304" pitchFamily="18" charset="0"/>
                        </a:rPr>
                        <a:t>uses CNN to effectively classify two huge datasets</a:t>
                      </a:r>
                      <a:endParaRPr lang="en-US" sz="1200" b="0" dirty="0">
                        <a:latin typeface="Times New Roman" panose="02020603050405020304" pitchFamily="18" charset="0"/>
                        <a:cs typeface="Times New Roman" panose="02020603050405020304" pitchFamily="18" charset="0"/>
                      </a:endParaRPr>
                    </a:p>
                  </a:txBody>
                  <a:tcPr/>
                </a:tc>
                <a:tc>
                  <a:txBody>
                    <a:bodyPr/>
                    <a:lstStyle/>
                    <a:p>
                      <a:r>
                        <a:rPr lang="en-IN" sz="1200" b="0" dirty="0">
                          <a:latin typeface="Times New Roman" panose="02020603050405020304" pitchFamily="18" charset="0"/>
                          <a:cs typeface="Times New Roman" panose="02020603050405020304" pitchFamily="18" charset="0"/>
                        </a:rPr>
                        <a:t>Not related to DR</a:t>
                      </a:r>
                      <a:r>
                        <a:rPr lang="en-US" altLang="en-IN" sz="1200" b="0" dirty="0">
                          <a:latin typeface="Times New Roman" panose="02020603050405020304" pitchFamily="18" charset="0"/>
                          <a:cs typeface="Times New Roman" panose="02020603050405020304" pitchFamily="18" charset="0"/>
                        </a:rPr>
                        <a:t> and cannot be implemented in finding the presence of DR</a:t>
                      </a:r>
                      <a:endParaRPr lang="en-US" altLang="en-IN" sz="1200" b="0" dirty="0">
                        <a:latin typeface="Times New Roman" panose="02020603050405020304" pitchFamily="18" charset="0"/>
                        <a:cs typeface="Times New Roman" panose="02020603050405020304" pitchFamily="18" charset="0"/>
                      </a:endParaRPr>
                    </a:p>
                  </a:txBody>
                  <a:tcPr/>
                </a:tc>
              </a:tr>
              <a:tr h="930275">
                <a:tc>
                  <a:txBody>
                    <a:bodyPr/>
                    <a:lstStyle/>
                    <a:p>
                      <a:r>
                        <a:rPr lang="en-IN" sz="1200" dirty="0">
                          <a:latin typeface="Times New Roman" panose="02020603050405020304" pitchFamily="18" charset="0"/>
                          <a:cs typeface="Times New Roman" panose="02020603050405020304" pitchFamily="18" charset="0"/>
                        </a:rPr>
                        <a:t>Deep Learning Methods for Underwater Target Feature Extraction and Recognition</a:t>
                      </a:r>
                      <a:r>
                        <a:rPr lang="en-US" altLang="en-IN" sz="1200" dirty="0">
                          <a:latin typeface="Times New Roman" panose="02020603050405020304" pitchFamily="18" charset="0"/>
                          <a:cs typeface="Times New Roman" panose="02020603050405020304" pitchFamily="18" charset="0"/>
                        </a:rPr>
                        <a:t>  (2020)                              </a:t>
                      </a:r>
                      <a:endParaRPr lang="en-US" altLang="en-IN" sz="1200" dirty="0">
                        <a:latin typeface="Times New Roman" panose="02020603050405020304" pitchFamily="18" charset="0"/>
                        <a:cs typeface="Times New Roman" panose="02020603050405020304" pitchFamily="18" charset="0"/>
                      </a:endParaRPr>
                    </a:p>
                  </a:txBody>
                  <a:tcPr/>
                </a:tc>
                <a:tc>
                  <a:txBody>
                    <a:bodyPr/>
                    <a:lstStyle/>
                    <a:p>
                      <a:r>
                        <a:rPr lang="en-US" altLang="en-IN" sz="1200" dirty="0">
                          <a:latin typeface="Times New Roman" panose="02020603050405020304" pitchFamily="18" charset="0"/>
                          <a:cs typeface="Times New Roman" panose="02020603050405020304" pitchFamily="18" charset="0"/>
                        </a:rPr>
                        <a:t>Deep learning</a:t>
                      </a:r>
                      <a:endParaRPr lang="en-US" alt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very high accuracy and best method for classifying images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Not related to disease identification</a:t>
                      </a:r>
                      <a:endParaRPr lang="en-IN" sz="1200" dirty="0">
                        <a:latin typeface="Times New Roman" panose="02020603050405020304" pitchFamily="18" charset="0"/>
                        <a:cs typeface="Times New Roman" panose="02020603050405020304" pitchFamily="18" charset="0"/>
                      </a:endParaRPr>
                    </a:p>
                  </a:txBody>
                  <a:tcPr/>
                </a:tc>
              </a:tr>
              <a:tr h="930910">
                <a:tc>
                  <a:txBody>
                    <a:bodyPr/>
                    <a:lstStyle/>
                    <a:p>
                      <a:r>
                        <a:rPr lang="en-US" sz="1200" dirty="0">
                          <a:latin typeface="Times New Roman" panose="02020603050405020304" pitchFamily="18" charset="0"/>
                          <a:cs typeface="Times New Roman" panose="02020603050405020304" pitchFamily="18" charset="0"/>
                        </a:rPr>
                        <a:t>Diabetic kidney disease and diabetic retinopathy: the ominous duo  (2020)</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CNN model</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Provides good accuracy in finding the diseases and clearly explains the relationship between the kidney and retinopathy diseases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Does not provide an actual solution for classifying diabetic retinopathy disease from other eye diseases</a:t>
                      </a:r>
                      <a:endParaRPr lang="en-IN" sz="12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Proposed system:</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85900"/>
            <a:ext cx="10515600" cy="4691063"/>
          </a:xfrm>
        </p:spPr>
        <p:txBody>
          <a:bodyPr>
            <a:normAutofit fontScale="85000" lnSpcReduction="10000"/>
          </a:bodyPr>
          <a:lstStyle/>
          <a:p>
            <a:pPr marL="457200" lvl="0" indent="-406400" algn="just" rtl="0">
              <a:lnSpc>
                <a:spcPct val="100000"/>
              </a:lnSpc>
              <a:spcBef>
                <a:spcPts val="1000"/>
              </a:spcBef>
              <a:spcAft>
                <a:spcPts val="0"/>
              </a:spcAft>
              <a:buSzPts val="2800"/>
              <a:buFont typeface="Times New Roman" panose="02020603050405020304"/>
              <a:buChar char="•"/>
            </a:pPr>
            <a:r>
              <a:rPr lang="en-US" sz="2800" dirty="0">
                <a:latin typeface="Times New Roman" panose="02020603050405020304" pitchFamily="18" charset="0"/>
                <a:cs typeface="Times New Roman" panose="02020603050405020304" pitchFamily="18" charset="0"/>
                <a:sym typeface="+mn-ea"/>
              </a:rPr>
              <a:t>An approach with which stage pretreatments that were performed to remove Diabetic retinopathy images from the given data sets and standardize them to a reasonable size are classified by Convolutional Neural Network, a deep learning algorithm and success is achieved. This proposes a system.</a:t>
            </a:r>
            <a:endParaRPr lang="en-US" sz="2800" dirty="0">
              <a:latin typeface="Times New Roman" panose="02020603050405020304" pitchFamily="18" charset="0"/>
              <a:cs typeface="Times New Roman" panose="02020603050405020304" pitchFamily="18" charset="0"/>
              <a:sym typeface="+mn-ea"/>
            </a:endParaRPr>
          </a:p>
          <a:p>
            <a:pPr marL="457200" lvl="0" indent="-406400" algn="just" rtl="0">
              <a:lnSpc>
                <a:spcPct val="100000"/>
              </a:lnSpc>
              <a:spcBef>
                <a:spcPts val="1000"/>
              </a:spcBef>
              <a:spcAft>
                <a:spcPts val="0"/>
              </a:spcAft>
              <a:buSzPts val="2800"/>
              <a:buFont typeface="Times New Roman" panose="02020603050405020304"/>
              <a:buChar char="•"/>
            </a:pPr>
            <a:r>
              <a:rPr lang="en-US" sz="2800" dirty="0">
                <a:latin typeface="Times New Roman" panose="02020603050405020304" pitchFamily="18" charset="0"/>
                <a:cs typeface="Times New Roman" panose="02020603050405020304" pitchFamily="18" charset="0"/>
                <a:sym typeface="+mn-ea"/>
              </a:rPr>
              <a:t>This system then explains about the experimental analysis of samples of images collected that are comprised of different stages Diabetic retinopathy disease. The primary attributes of the image are relied upon the shape and texture oriented features. An efficient disease detection and deep learning with convolutional neural networks (CNNs) achieved great success in the classification of various Diabetic retinopathy diseases.</a:t>
            </a:r>
            <a:endParaRPr lang="en-US" sz="2800" dirty="0">
              <a:latin typeface="Times New Roman" panose="02020603050405020304" pitchFamily="18" charset="0"/>
              <a:cs typeface="Times New Roman" panose="02020603050405020304" pitchFamily="18" charset="0"/>
              <a:sym typeface="+mn-ea"/>
            </a:endParaRPr>
          </a:p>
          <a:p>
            <a:pPr marL="457200" lvl="0" indent="-406400" algn="just" rtl="0">
              <a:lnSpc>
                <a:spcPct val="100000"/>
              </a:lnSpc>
              <a:spcBef>
                <a:spcPts val="1000"/>
              </a:spcBef>
              <a:spcAft>
                <a:spcPts val="0"/>
              </a:spcAft>
              <a:buSzPts val="2800"/>
              <a:buFont typeface="Times New Roman" panose="02020603050405020304"/>
              <a:buChar char="•"/>
            </a:pPr>
            <a:r>
              <a:rPr lang="en-US" sz="2800" dirty="0">
                <a:latin typeface="Times New Roman" panose="02020603050405020304" pitchFamily="18" charset="0"/>
                <a:cs typeface="Times New Roman" panose="02020603050405020304" pitchFamily="18" charset="0"/>
                <a:sym typeface="+mn-ea"/>
              </a:rPr>
              <a:t>A variety of neuron-wise and layer-wise visualization methods were applied using CNN, trained with a publicly available Diabetic retinopathy disease image dataset. </a:t>
            </a:r>
            <a:endParaRPr lang="en-US" sz="2800" dirty="0">
              <a:latin typeface="Times New Roman" panose="02020603050405020304"/>
              <a:ea typeface="Times New Roman" panose="02020603050405020304"/>
              <a:cs typeface="Times New Roman" panose="02020603050405020304"/>
              <a:sym typeface="Times New Roman" panose="02020603050405020304"/>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319407"/>
            <a:ext cx="10515600" cy="45719"/>
          </a:xfrm>
        </p:spPr>
        <p:txBody>
          <a:bodyPr>
            <a:normAutofit fontScale="90000"/>
          </a:bodyPr>
          <a:lstStyle/>
          <a:p>
            <a:br>
              <a:rPr lang="en-IN" dirty="0"/>
            </a:br>
            <a:endParaRPr lang="en-IN" dirty="0"/>
          </a:p>
        </p:txBody>
      </p:sp>
      <p:sp>
        <p:nvSpPr>
          <p:cNvPr id="3" name="Content Placeholder 2"/>
          <p:cNvSpPr>
            <a:spLocks noGrp="1"/>
          </p:cNvSpPr>
          <p:nvPr>
            <p:ph idx="1"/>
          </p:nvPr>
        </p:nvSpPr>
        <p:spPr>
          <a:xfrm>
            <a:off x="838200" y="569596"/>
            <a:ext cx="10515600" cy="5607368"/>
          </a:xfrm>
        </p:spPr>
        <p:txBody>
          <a:bodyPr/>
          <a:lstStyle/>
          <a:p>
            <a:r>
              <a:rPr lang="en-US" sz="2800" dirty="0">
                <a:latin typeface="Times New Roman" panose="02020603050405020304" pitchFamily="18" charset="0"/>
                <a:cs typeface="Times New Roman" panose="02020603050405020304" pitchFamily="18" charset="0"/>
                <a:sym typeface="+mn-ea"/>
              </a:rPr>
              <a:t>The sample screenshots displays the Diabetic retinopathy disease detection using color based classification model and this model is deployed to a web application for Django (python) framework. </a:t>
            </a:r>
            <a:endParaRPr lang="en-US" sz="2800" dirty="0">
              <a:latin typeface="Times New Roman" panose="02020603050405020304" pitchFamily="18" charset="0"/>
              <a:cs typeface="Times New Roman" panose="02020603050405020304" pitchFamily="18" charset="0"/>
              <a:sym typeface="+mn-ea"/>
            </a:endParaRPr>
          </a:p>
          <a:p>
            <a:endParaRPr lang="en-US" sz="2800" dirty="0">
              <a:latin typeface="Times New Roman" panose="02020603050405020304" pitchFamily="18" charset="0"/>
              <a:cs typeface="Times New Roman" panose="02020603050405020304" pitchFamily="18" charset="0"/>
            </a:endParaRPr>
          </a:p>
          <a:p>
            <a:endParaRPr lang="en-IN" dirty="0"/>
          </a:p>
        </p:txBody>
      </p:sp>
      <p:pic>
        <p:nvPicPr>
          <p:cNvPr id="4" name="Picture 3" descr="output sample 2"/>
          <p:cNvPicPr>
            <a:picLocks noChangeAspect="1"/>
          </p:cNvPicPr>
          <p:nvPr/>
        </p:nvPicPr>
        <p:blipFill>
          <a:blip r:embed="rId1"/>
          <a:stretch>
            <a:fillRect/>
          </a:stretch>
        </p:blipFill>
        <p:spPr>
          <a:xfrm>
            <a:off x="3089910" y="1871345"/>
            <a:ext cx="5935345" cy="2221865"/>
          </a:xfrm>
          <a:prstGeom prst="rect">
            <a:avLst/>
          </a:prstGeom>
        </p:spPr>
      </p:pic>
      <p:pic>
        <p:nvPicPr>
          <p:cNvPr id="5" name="Picture Placeholder 6" descr="output sample 1"/>
          <p:cNvPicPr>
            <a:picLocks noChangeAspect="1"/>
          </p:cNvPicPr>
          <p:nvPr/>
        </p:nvPicPr>
        <p:blipFill>
          <a:blip r:embed="rId2"/>
          <a:stretch>
            <a:fillRect/>
          </a:stretch>
        </p:blipFill>
        <p:spPr>
          <a:xfrm>
            <a:off x="3156585" y="4297680"/>
            <a:ext cx="5878195" cy="2204720"/>
          </a:xfrm>
          <a:prstGeom prst="rect">
            <a:avLst/>
          </a:prstGeom>
        </p:spPr>
      </p:pic>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12404</Words>
  <Application>WPS Presentation</Application>
  <PresentationFormat>Widescreen</PresentationFormat>
  <Paragraphs>309</Paragraphs>
  <Slides>25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vt:lpstr>
      <vt:lpstr>SimSun</vt:lpstr>
      <vt:lpstr>Wingdings</vt:lpstr>
      <vt:lpstr>Times New Roman</vt:lpstr>
      <vt:lpstr>Times New Roman</vt:lpstr>
      <vt:lpstr>Calibri</vt:lpstr>
      <vt:lpstr>Wingdings</vt:lpstr>
      <vt:lpstr>Microsoft YaHei</vt:lpstr>
      <vt:lpstr>Arial Unicode MS</vt:lpstr>
      <vt:lpstr>Orange Waves</vt:lpstr>
      <vt:lpstr>Department of computer science  Detection of diabetic retinopathy using ALEXNET and LENET CNN models</vt:lpstr>
      <vt:lpstr>Abstract:</vt:lpstr>
      <vt:lpstr>Key challenges:</vt:lpstr>
      <vt:lpstr>Motivation:</vt:lpstr>
      <vt:lpstr>OBJECTIVE:</vt:lpstr>
      <vt:lpstr>LITERATURE SURVEY:</vt:lpstr>
      <vt:lpstr>Literature survey:</vt:lpstr>
      <vt:lpstr>Proposed system:</vt:lpstr>
      <vt:lpstr> </vt:lpstr>
      <vt:lpstr>Advantages of our proposed system:</vt:lpstr>
      <vt:lpstr>Architecture diagram:</vt:lpstr>
      <vt:lpstr>System Requirements:</vt:lpstr>
      <vt:lpstr>List of Modules:</vt:lpstr>
      <vt:lpstr>Implementation:</vt:lpstr>
      <vt:lpstr> </vt:lpstr>
      <vt:lpstr> </vt:lpstr>
      <vt:lpstr>LeNet Image processing :  </vt:lpstr>
      <vt:lpstr>Advantages over existing system and applications:</vt:lpstr>
      <vt:lpstr>Limitations &amp; Future enhancements </vt:lpstr>
      <vt:lpstr>Conclusion:</vt:lpstr>
      <vt:lpstr>Future enhancement:</vt:lpstr>
      <vt:lpstr>References:</vt:lpstr>
      <vt:lpstr>References:</vt:lpstr>
      <vt:lpstr>References:</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Detection of diabetic retinopathy using ALEXNET and LENET CNN models</dc:title>
  <dc:creator>neya babu</dc:creator>
  <cp:lastModifiedBy>nytma</cp:lastModifiedBy>
  <cp:revision>10</cp:revision>
  <dcterms:created xsi:type="dcterms:W3CDTF">2022-04-13T16:20:00Z</dcterms:created>
  <dcterms:modified xsi:type="dcterms:W3CDTF">2022-04-18T13:00:20Z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5FBFD37CA607403BBA5648B5B71A120E</vt:lpwstr>
  </property>
  <property fmtid="{D5CDD505-2E9C-101B-9397-08002B2CF9AE}" pid="3" name="KSOProductBuildVer">
    <vt:lpwstr>1033-11.2.0.11074</vt:lpwstr>
  </property>
</Properties>
</file>